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82" r:id="rId9"/>
    <p:sldId id="263" r:id="rId10"/>
    <p:sldId id="281" r:id="rId11"/>
    <p:sldId id="264" r:id="rId12"/>
    <p:sldId id="265" r:id="rId13"/>
    <p:sldId id="266" r:id="rId14"/>
    <p:sldId id="267" r:id="rId15"/>
    <p:sldId id="268" r:id="rId16"/>
    <p:sldId id="269" r:id="rId17"/>
    <p:sldId id="270" r:id="rId18"/>
    <p:sldId id="271" r:id="rId19"/>
    <p:sldId id="272" r:id="rId20"/>
    <p:sldId id="286" r:id="rId21"/>
    <p:sldId id="287" r:id="rId22"/>
    <p:sldId id="273" r:id="rId23"/>
    <p:sldId id="283" r:id="rId24"/>
    <p:sldId id="284" r:id="rId25"/>
    <p:sldId id="285" r:id="rId26"/>
    <p:sldId id="274" r:id="rId27"/>
    <p:sldId id="275" r:id="rId28"/>
    <p:sldId id="276" r:id="rId29"/>
    <p:sldId id="277" r:id="rId30"/>
    <p:sldId id="278" r:id="rId31"/>
    <p:sldId id="279" r:id="rId32"/>
    <p:sldId id="28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37A8"/>
    <a:srgbClr val="5B2B82"/>
    <a:srgbClr val="B353FF"/>
    <a:srgbClr val="3836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55"/>
    <p:restoredTop sz="94787"/>
  </p:normalViewPr>
  <p:slideViewPr>
    <p:cSldViewPr snapToGrid="0" snapToObjects="1">
      <p:cViewPr varScale="1">
        <p:scale>
          <a:sx n="109" d="100"/>
          <a:sy n="109" d="100"/>
        </p:scale>
        <p:origin x="1020"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0D89F8-41AF-324E-8A86-4ABE0E71D65D}" type="datetimeFigureOut">
              <a:rPr lang="en-US" smtClean="0"/>
              <a:t>6/9/2021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27620-DCE7-B14E-A4B4-3FC514652D30}" type="slidenum">
              <a:rPr lang="en-US" smtClean="0"/>
              <a:t>‹#›</a:t>
            </a:fld>
            <a:endParaRPr lang="en-US" dirty="0"/>
          </a:p>
        </p:txBody>
      </p:sp>
    </p:spTree>
    <p:extLst>
      <p:ext uri="{BB962C8B-B14F-4D97-AF65-F5344CB8AC3E}">
        <p14:creationId xmlns:p14="http://schemas.microsoft.com/office/powerpoint/2010/main" val="1891661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027620-DCE7-B14E-A4B4-3FC514652D30}" type="slidenum">
              <a:rPr lang="en-US" smtClean="0"/>
              <a:t>1</a:t>
            </a:fld>
            <a:endParaRPr lang="en-US" dirty="0"/>
          </a:p>
        </p:txBody>
      </p:sp>
    </p:spTree>
    <p:extLst>
      <p:ext uri="{BB962C8B-B14F-4D97-AF65-F5344CB8AC3E}">
        <p14:creationId xmlns:p14="http://schemas.microsoft.com/office/powerpoint/2010/main" val="1309056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10</a:t>
            </a:fld>
            <a:endParaRPr lang="en-US" dirty="0"/>
          </a:p>
        </p:txBody>
      </p:sp>
    </p:spTree>
    <p:extLst>
      <p:ext uri="{BB962C8B-B14F-4D97-AF65-F5344CB8AC3E}">
        <p14:creationId xmlns:p14="http://schemas.microsoft.com/office/powerpoint/2010/main" val="112417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11</a:t>
            </a:fld>
            <a:endParaRPr lang="en-US" dirty="0"/>
          </a:p>
        </p:txBody>
      </p:sp>
    </p:spTree>
    <p:extLst>
      <p:ext uri="{BB962C8B-B14F-4D97-AF65-F5344CB8AC3E}">
        <p14:creationId xmlns:p14="http://schemas.microsoft.com/office/powerpoint/2010/main" val="2005702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12</a:t>
            </a:fld>
            <a:endParaRPr lang="en-US" dirty="0"/>
          </a:p>
        </p:txBody>
      </p:sp>
    </p:spTree>
    <p:extLst>
      <p:ext uri="{BB962C8B-B14F-4D97-AF65-F5344CB8AC3E}">
        <p14:creationId xmlns:p14="http://schemas.microsoft.com/office/powerpoint/2010/main" val="1331533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13</a:t>
            </a:fld>
            <a:endParaRPr lang="en-US" dirty="0"/>
          </a:p>
        </p:txBody>
      </p:sp>
    </p:spTree>
    <p:extLst>
      <p:ext uri="{BB962C8B-B14F-4D97-AF65-F5344CB8AC3E}">
        <p14:creationId xmlns:p14="http://schemas.microsoft.com/office/powerpoint/2010/main" val="2424124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14</a:t>
            </a:fld>
            <a:endParaRPr lang="en-US" dirty="0"/>
          </a:p>
        </p:txBody>
      </p:sp>
    </p:spTree>
    <p:extLst>
      <p:ext uri="{BB962C8B-B14F-4D97-AF65-F5344CB8AC3E}">
        <p14:creationId xmlns:p14="http://schemas.microsoft.com/office/powerpoint/2010/main" val="1972297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 - __________________</a:t>
            </a:r>
          </a:p>
          <a:p>
            <a:r>
              <a:rPr lang="en-US" sz="1200" kern="1200" dirty="0">
                <a:solidFill>
                  <a:schemeClr val="tx1"/>
                </a:solidFill>
                <a:effectLst/>
                <a:latin typeface="+mn-lt"/>
                <a:ea typeface="+mn-ea"/>
                <a:cs typeface="+mn-cs"/>
              </a:rPr>
              <a:t>Concrete</a:t>
            </a:r>
          </a:p>
          <a:p>
            <a:r>
              <a:rPr lang="en-US" sz="1200" kern="1200" dirty="0">
                <a:solidFill>
                  <a:schemeClr val="tx1"/>
                </a:solidFill>
                <a:effectLst/>
                <a:latin typeface="+mn-lt"/>
                <a:ea typeface="+mn-ea"/>
                <a:cs typeface="+mn-cs"/>
              </a:rPr>
              <a:t>Action verb (“To” + Verb)</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 - __________________</a:t>
            </a:r>
          </a:p>
          <a:p>
            <a:r>
              <a:rPr lang="en-US" sz="1200" kern="1200" dirty="0">
                <a:solidFill>
                  <a:schemeClr val="tx1"/>
                </a:solidFill>
                <a:effectLst/>
                <a:latin typeface="+mn-lt"/>
                <a:ea typeface="+mn-ea"/>
                <a:cs typeface="+mn-cs"/>
              </a:rPr>
              <a:t>Numeric or descriptive measures</a:t>
            </a:r>
          </a:p>
          <a:p>
            <a:r>
              <a:rPr lang="en-US" sz="1200" kern="1200" dirty="0">
                <a:solidFill>
                  <a:schemeClr val="tx1"/>
                </a:solidFill>
                <a:effectLst/>
                <a:latin typeface="+mn-lt"/>
                <a:ea typeface="+mn-ea"/>
                <a:cs typeface="+mn-cs"/>
              </a:rPr>
              <a:t>Quantity: how many, rate, or volume</a:t>
            </a:r>
          </a:p>
          <a:p>
            <a:r>
              <a:rPr lang="en-US" sz="1200" kern="1200" dirty="0">
                <a:solidFill>
                  <a:schemeClr val="tx1"/>
                </a:solidFill>
                <a:effectLst/>
                <a:latin typeface="+mn-lt"/>
                <a:ea typeface="+mn-ea"/>
                <a:cs typeface="+mn-cs"/>
              </a:rPr>
              <a:t>Quality: how well, level of accuracy, completeness or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originality</a:t>
            </a:r>
          </a:p>
          <a:p>
            <a:r>
              <a:rPr lang="en-US" sz="1200" kern="1200" dirty="0">
                <a:solidFill>
                  <a:schemeClr val="tx1"/>
                </a:solidFill>
                <a:effectLst/>
                <a:latin typeface="+mn-lt"/>
                <a:ea typeface="+mn-ea"/>
                <a:cs typeface="+mn-cs"/>
              </a:rPr>
              <a:t>Cost: how much, or cost limits within which employee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must work</a:t>
            </a:r>
          </a:p>
          <a:p>
            <a:r>
              <a:rPr lang="en-US" sz="1200" kern="1200" dirty="0">
                <a:solidFill>
                  <a:schemeClr val="tx1"/>
                </a:solidFill>
                <a:effectLst/>
                <a:latin typeface="+mn-lt"/>
                <a:ea typeface="+mn-ea"/>
                <a:cs typeface="+mn-cs"/>
              </a:rPr>
              <a:t>Timeliness: by what deadline must results be completed</a:t>
            </a:r>
          </a:p>
          <a:p>
            <a:r>
              <a:rPr lang="en-US" sz="1200" b="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 ___________________</a:t>
            </a:r>
          </a:p>
          <a:p>
            <a:r>
              <a:rPr lang="en-US" sz="1200" kern="1200" dirty="0">
                <a:solidFill>
                  <a:schemeClr val="tx1"/>
                </a:solidFill>
                <a:effectLst/>
                <a:latin typeface="+mn-lt"/>
                <a:ea typeface="+mn-ea"/>
                <a:cs typeface="+mn-cs"/>
              </a:rPr>
              <a:t>“Stretch” but feasible</a:t>
            </a:r>
          </a:p>
          <a:p>
            <a:r>
              <a:rPr lang="en-US" sz="1200" kern="1200" dirty="0">
                <a:solidFill>
                  <a:schemeClr val="tx1"/>
                </a:solidFill>
                <a:effectLst/>
                <a:latin typeface="+mn-lt"/>
                <a:ea typeface="+mn-ea"/>
                <a:cs typeface="+mn-cs"/>
              </a:rPr>
              <a:t>Sufficiently limited in scope</a:t>
            </a:r>
          </a:p>
          <a:p>
            <a:r>
              <a:rPr lang="en-US" sz="1200" kern="1200" dirty="0">
                <a:solidFill>
                  <a:schemeClr val="tx1"/>
                </a:solidFill>
                <a:effectLst/>
                <a:latin typeface="+mn-lt"/>
                <a:ea typeface="+mn-ea"/>
                <a:cs typeface="+mn-cs"/>
              </a:rPr>
              <a:t>Within employee’s control and influence</a:t>
            </a:r>
          </a:p>
          <a:p>
            <a:r>
              <a:rPr lang="en-US" sz="1200" b="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 ____________________</a:t>
            </a:r>
          </a:p>
          <a:p>
            <a:r>
              <a:rPr lang="en-US" sz="1200" kern="1200" dirty="0">
                <a:solidFill>
                  <a:schemeClr val="tx1"/>
                </a:solidFill>
                <a:effectLst/>
                <a:latin typeface="+mn-lt"/>
                <a:ea typeface="+mn-ea"/>
                <a:cs typeface="+mn-cs"/>
              </a:rPr>
              <a:t>Measures actual outputs or results, not activities</a:t>
            </a:r>
          </a:p>
          <a:p>
            <a:r>
              <a:rPr lang="en-US" sz="1200" kern="1200" dirty="0">
                <a:solidFill>
                  <a:schemeClr val="tx1"/>
                </a:solidFill>
                <a:effectLst/>
                <a:latin typeface="+mn-lt"/>
                <a:ea typeface="+mn-ea"/>
                <a:cs typeface="+mn-cs"/>
              </a:rPr>
              <a:t>Results include: products, deliverables, accomplishments</a:t>
            </a:r>
          </a:p>
          <a:p>
            <a:r>
              <a:rPr lang="en-US" sz="1200" b="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 ____________________</a:t>
            </a:r>
          </a:p>
          <a:p>
            <a:r>
              <a:rPr lang="en-US" sz="1200" kern="1200" dirty="0">
                <a:solidFill>
                  <a:schemeClr val="tx1"/>
                </a:solidFill>
                <a:effectLst/>
                <a:latin typeface="+mn-lt"/>
                <a:ea typeface="+mn-ea"/>
                <a:cs typeface="+mn-cs"/>
              </a:rPr>
              <a:t>Target date identified</a:t>
            </a:r>
          </a:p>
          <a:p>
            <a:r>
              <a:rPr lang="en-US" sz="1200" kern="1200" dirty="0">
                <a:solidFill>
                  <a:schemeClr val="tx1"/>
                </a:solidFill>
                <a:effectLst/>
                <a:latin typeface="+mn-lt"/>
                <a:ea typeface="+mn-ea"/>
                <a:cs typeface="+mn-cs"/>
              </a:rPr>
              <a:t>Interim steps, plan to monitor progress</a:t>
            </a:r>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18</a:t>
            </a:fld>
            <a:endParaRPr lang="en-US" dirty="0"/>
          </a:p>
        </p:txBody>
      </p:sp>
    </p:spTree>
    <p:extLst>
      <p:ext uri="{BB962C8B-B14F-4D97-AF65-F5344CB8AC3E}">
        <p14:creationId xmlns:p14="http://schemas.microsoft.com/office/powerpoint/2010/main" val="1559943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20</a:t>
            </a:fld>
            <a:endParaRPr lang="en-US" dirty="0"/>
          </a:p>
        </p:txBody>
      </p:sp>
    </p:spTree>
    <p:extLst>
      <p:ext uri="{BB962C8B-B14F-4D97-AF65-F5344CB8AC3E}">
        <p14:creationId xmlns:p14="http://schemas.microsoft.com/office/powerpoint/2010/main" val="1251454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21</a:t>
            </a:fld>
            <a:endParaRPr lang="en-US" dirty="0"/>
          </a:p>
        </p:txBody>
      </p:sp>
    </p:spTree>
    <p:extLst>
      <p:ext uri="{BB962C8B-B14F-4D97-AF65-F5344CB8AC3E}">
        <p14:creationId xmlns:p14="http://schemas.microsoft.com/office/powerpoint/2010/main" val="3214919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22</a:t>
            </a:fld>
            <a:endParaRPr lang="en-US" dirty="0"/>
          </a:p>
        </p:txBody>
      </p:sp>
    </p:spTree>
    <p:extLst>
      <p:ext uri="{BB962C8B-B14F-4D97-AF65-F5344CB8AC3E}">
        <p14:creationId xmlns:p14="http://schemas.microsoft.com/office/powerpoint/2010/main" val="3496214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23</a:t>
            </a:fld>
            <a:endParaRPr lang="en-US" dirty="0"/>
          </a:p>
        </p:txBody>
      </p:sp>
    </p:spTree>
    <p:extLst>
      <p:ext uri="{BB962C8B-B14F-4D97-AF65-F5344CB8AC3E}">
        <p14:creationId xmlns:p14="http://schemas.microsoft.com/office/powerpoint/2010/main" val="2923698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2</a:t>
            </a:fld>
            <a:endParaRPr lang="en-US" dirty="0"/>
          </a:p>
        </p:txBody>
      </p:sp>
    </p:spTree>
    <p:extLst>
      <p:ext uri="{BB962C8B-B14F-4D97-AF65-F5344CB8AC3E}">
        <p14:creationId xmlns:p14="http://schemas.microsoft.com/office/powerpoint/2010/main" val="3700667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24</a:t>
            </a:fld>
            <a:endParaRPr lang="en-US" dirty="0"/>
          </a:p>
        </p:txBody>
      </p:sp>
    </p:spTree>
    <p:extLst>
      <p:ext uri="{BB962C8B-B14F-4D97-AF65-F5344CB8AC3E}">
        <p14:creationId xmlns:p14="http://schemas.microsoft.com/office/powerpoint/2010/main" val="1398831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25</a:t>
            </a:fld>
            <a:endParaRPr lang="en-US" dirty="0"/>
          </a:p>
        </p:txBody>
      </p:sp>
    </p:spTree>
    <p:extLst>
      <p:ext uri="{BB962C8B-B14F-4D97-AF65-F5344CB8AC3E}">
        <p14:creationId xmlns:p14="http://schemas.microsoft.com/office/powerpoint/2010/main" val="548884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27</a:t>
            </a:fld>
            <a:endParaRPr lang="en-US" dirty="0"/>
          </a:p>
        </p:txBody>
      </p:sp>
    </p:spTree>
    <p:extLst>
      <p:ext uri="{BB962C8B-B14F-4D97-AF65-F5344CB8AC3E}">
        <p14:creationId xmlns:p14="http://schemas.microsoft.com/office/powerpoint/2010/main" val="2848465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28</a:t>
            </a:fld>
            <a:endParaRPr lang="en-US" dirty="0"/>
          </a:p>
        </p:txBody>
      </p:sp>
    </p:spTree>
    <p:extLst>
      <p:ext uri="{BB962C8B-B14F-4D97-AF65-F5344CB8AC3E}">
        <p14:creationId xmlns:p14="http://schemas.microsoft.com/office/powerpoint/2010/main" val="2112359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29</a:t>
            </a:fld>
            <a:endParaRPr lang="en-US" dirty="0"/>
          </a:p>
        </p:txBody>
      </p:sp>
    </p:spTree>
    <p:extLst>
      <p:ext uri="{BB962C8B-B14F-4D97-AF65-F5344CB8AC3E}">
        <p14:creationId xmlns:p14="http://schemas.microsoft.com/office/powerpoint/2010/main" val="1178061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31</a:t>
            </a:fld>
            <a:endParaRPr lang="en-US" dirty="0"/>
          </a:p>
        </p:txBody>
      </p:sp>
    </p:spTree>
    <p:extLst>
      <p:ext uri="{BB962C8B-B14F-4D97-AF65-F5344CB8AC3E}">
        <p14:creationId xmlns:p14="http://schemas.microsoft.com/office/powerpoint/2010/main" val="4278895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3</a:t>
            </a:fld>
            <a:endParaRPr lang="en-US" dirty="0"/>
          </a:p>
        </p:txBody>
      </p:sp>
    </p:spTree>
    <p:extLst>
      <p:ext uri="{BB962C8B-B14F-4D97-AF65-F5344CB8AC3E}">
        <p14:creationId xmlns:p14="http://schemas.microsoft.com/office/powerpoint/2010/main" val="2501146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4</a:t>
            </a:fld>
            <a:endParaRPr lang="en-US" dirty="0"/>
          </a:p>
        </p:txBody>
      </p:sp>
    </p:spTree>
    <p:extLst>
      <p:ext uri="{BB962C8B-B14F-4D97-AF65-F5344CB8AC3E}">
        <p14:creationId xmlns:p14="http://schemas.microsoft.com/office/powerpoint/2010/main" val="1600176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5</a:t>
            </a:fld>
            <a:endParaRPr lang="en-US" dirty="0"/>
          </a:p>
        </p:txBody>
      </p:sp>
    </p:spTree>
    <p:extLst>
      <p:ext uri="{BB962C8B-B14F-4D97-AF65-F5344CB8AC3E}">
        <p14:creationId xmlns:p14="http://schemas.microsoft.com/office/powerpoint/2010/main" val="3970614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6</a:t>
            </a:fld>
            <a:endParaRPr lang="en-US" dirty="0"/>
          </a:p>
        </p:txBody>
      </p:sp>
    </p:spTree>
    <p:extLst>
      <p:ext uri="{BB962C8B-B14F-4D97-AF65-F5344CB8AC3E}">
        <p14:creationId xmlns:p14="http://schemas.microsoft.com/office/powerpoint/2010/main" val="3677979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7</a:t>
            </a:fld>
            <a:endParaRPr lang="en-US" dirty="0"/>
          </a:p>
        </p:txBody>
      </p:sp>
    </p:spTree>
    <p:extLst>
      <p:ext uri="{BB962C8B-B14F-4D97-AF65-F5344CB8AC3E}">
        <p14:creationId xmlns:p14="http://schemas.microsoft.com/office/powerpoint/2010/main" val="592751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8</a:t>
            </a:fld>
            <a:endParaRPr lang="en-US" dirty="0"/>
          </a:p>
        </p:txBody>
      </p:sp>
    </p:spTree>
    <p:extLst>
      <p:ext uri="{BB962C8B-B14F-4D97-AF65-F5344CB8AC3E}">
        <p14:creationId xmlns:p14="http://schemas.microsoft.com/office/powerpoint/2010/main" val="4155425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2AD79-E4C0-43D4-BBE7-62E16DDA51D6}" type="slidenum">
              <a:rPr lang="en-US" smtClean="0"/>
              <a:t>9</a:t>
            </a:fld>
            <a:endParaRPr lang="en-US" dirty="0"/>
          </a:p>
        </p:txBody>
      </p:sp>
    </p:spTree>
    <p:extLst>
      <p:ext uri="{BB962C8B-B14F-4D97-AF65-F5344CB8AC3E}">
        <p14:creationId xmlns:p14="http://schemas.microsoft.com/office/powerpoint/2010/main" val="3882540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47896761-FC7D-7042-BAFB-B1BECCB0E85B}" type="datetime1">
              <a:rPr lang="en-US" smtClean="0"/>
              <a:t>6/9/2021</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2ABBBA-EF66-9D4B-A0CD-0E6BD03C9094}" type="datetime1">
              <a:rPr lang="en-US" smtClean="0"/>
              <a:t>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F4197E-2A46-FE4F-9091-07A180A844A8}" type="datetime1">
              <a:rPr lang="en-US" smtClean="0"/>
              <a:t>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A707B6-70A2-1242-A1F5-71E435EA2E82}" type="datetime1">
              <a:rPr lang="en-US" smtClean="0"/>
              <a:t>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lgn="ctr">
              <a:defRPr/>
            </a:lvl1pPr>
          </a:lstStyle>
          <a:p>
            <a:fld id="{69E57DC2-970A-4B3E-BB1C-7A09969E49D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71C5A5B-3B11-B249-BC5B-A9C85662CF4F}" type="datetime1">
              <a:rPr lang="en-US" smtClean="0"/>
              <a:t>6/9/2021</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6E75B-E8A6-8845-B4FB-CF64A254220C}" type="datetime1">
              <a:rPr lang="en-US" smtClean="0"/>
              <a:t>6/9/2021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lgn="ctr">
              <a:defRPr/>
            </a:lvl1pPr>
          </a:lstStyle>
          <a:p>
            <a:fld id="{69E57DC2-970A-4B3E-BB1C-7A09969E49D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056850-0A6C-0F45-93A0-656DBAE33D0A}" type="datetime1">
              <a:rPr lang="en-US" smtClean="0"/>
              <a:t>6/9/2021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lgn="ctr">
              <a:defRPr/>
            </a:lvl1pPr>
          </a:lstStyle>
          <a:p>
            <a:fld id="{69E57DC2-970A-4B3E-BB1C-7A09969E49D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1893FE-3A7D-3C44-845B-6DE4311C6DF4}" type="datetime1">
              <a:rPr lang="en-US" smtClean="0"/>
              <a:t>6/9/2021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lgn="ctr">
              <a:defRPr/>
            </a:lvl1pPr>
          </a:lstStyle>
          <a:p>
            <a:fld id="{69E57DC2-970A-4B3E-BB1C-7A09969E49D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5FE424-E91F-BB42-8AC8-6C9598155541}" type="datetime1">
              <a:rPr lang="en-US" smtClean="0"/>
              <a:t>6/9/2021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68E0EFA-4A53-104D-A532-0E1D86C2B9D8}" type="datetime1">
              <a:rPr lang="en-US" smtClean="0"/>
              <a:t>6/9/2021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11260941" y="6453386"/>
            <a:ext cx="497488" cy="404614"/>
          </a:xfrm>
        </p:spPr>
        <p:txBody>
          <a:bodyPr/>
          <a:lstStyle>
            <a:lvl1pPr algn="ct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9028" y="5390323"/>
            <a:ext cx="881315" cy="9144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9D1DDD7-6A2D-F148-B1E8-A25D6142AEB4}" type="datetime1">
              <a:rPr lang="en-US" smtClean="0"/>
              <a:t>6/9/2021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11304483" y="6453385"/>
            <a:ext cx="410404" cy="404614"/>
          </a:xfrm>
        </p:spPr>
        <p:txBody>
          <a:bodyPr/>
          <a:lstStyle>
            <a:lvl1pPr algn="ct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9028" y="5390323"/>
            <a:ext cx="881315" cy="9144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864456" y="6363512"/>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A106C83-D7D3-FD43-BF56-568EAFFB589C}" type="datetime1">
              <a:rPr lang="en-US" smtClean="0"/>
              <a:t>6/9/2021</a:t>
            </a:fld>
            <a:endParaRPr lang="en-US" dirty="0"/>
          </a:p>
        </p:txBody>
      </p:sp>
      <p:sp>
        <p:nvSpPr>
          <p:cNvPr id="5" name="Footer Placeholder 4"/>
          <p:cNvSpPr>
            <a:spLocks noGrp="1"/>
          </p:cNvSpPr>
          <p:nvPr>
            <p:ph type="ftr" sz="quarter" idx="3"/>
          </p:nvPr>
        </p:nvSpPr>
        <p:spPr>
          <a:xfrm>
            <a:off x="3031785" y="638712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noChangeAspect="1"/>
          </p:cNvSpPr>
          <p:nvPr>
            <p:ph type="sldNum" sz="quarter" idx="4"/>
          </p:nvPr>
        </p:nvSpPr>
        <p:spPr>
          <a:xfrm>
            <a:off x="11326805" y="6363512"/>
            <a:ext cx="365760" cy="251802"/>
          </a:xfrm>
          <a:prstGeom prst="rect">
            <a:avLst/>
          </a:prstGeom>
        </p:spPr>
        <p:txBody>
          <a:bodyPr vert="horz" lIns="91440" tIns="45720" rIns="91440" bIns="45720" rtlCol="0" anchor="ctr"/>
          <a:lstStyle>
            <a:lvl1pPr algn="r">
              <a:defRPr sz="1200" baseline="0">
                <a:solidFill>
                  <a:schemeClr val="tx2"/>
                </a:solidFill>
              </a:defRPr>
            </a:lvl1pPr>
          </a:lstStyle>
          <a:p>
            <a:pPr algn="ctr"/>
            <a:fld id="{69E57DC2-970A-4B3E-BB1C-7A09969E49DF}" type="slidenum">
              <a:rPr lang="en-US" smtClean="0"/>
              <a:pPr algn="ct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972800" y="5089665"/>
            <a:ext cx="983343" cy="1141905"/>
          </a:xfrm>
          <a:prstGeom prst="rect">
            <a:avLst/>
          </a:prstGeom>
          <a:effectLst>
            <a:outerShdw blurRad="50800" dist="38100" dir="2700000" algn="tl" rotWithShape="0">
              <a:prstClr val="black">
                <a:alpha val="40000"/>
              </a:prstClr>
            </a:outerShdw>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hyperlink" Target="http://www.nmhu.edu/"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7637A8"/>
            </a:gs>
            <a:gs pos="16000">
              <a:schemeClr val="bg1"/>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61424" y="2062151"/>
            <a:ext cx="6287937" cy="1488254"/>
          </a:xfrm>
        </p:spPr>
        <p:txBody>
          <a:bodyPr/>
          <a:lstStyle/>
          <a:p>
            <a:pPr lvl="0" defTabSz="457200">
              <a:lnSpc>
                <a:spcPct val="100000"/>
              </a:lnSpc>
              <a:spcBef>
                <a:spcPts val="0"/>
              </a:spcBef>
            </a:pPr>
            <a:r>
              <a:rPr lang="en-US" sz="3700" b="1" cap="none" dirty="0">
                <a:solidFill>
                  <a:prstClr val="black"/>
                </a:solidFill>
                <a:latin typeface="Avenir Next LT Pro" panose="020B0504020202020204" pitchFamily="34" charset="77"/>
                <a:ea typeface="+mn-ea"/>
                <a:cs typeface="+mn-cs"/>
              </a:rPr>
              <a:t>Performance Evaluations</a:t>
            </a:r>
            <a:br>
              <a:rPr lang="en-US" sz="3700" b="1" cap="none" dirty="0">
                <a:solidFill>
                  <a:prstClr val="black"/>
                </a:solidFill>
                <a:latin typeface="Avenir Next LT Pro" panose="020B0504020202020204" pitchFamily="34" charset="77"/>
                <a:ea typeface="+mn-ea"/>
                <a:cs typeface="+mn-cs"/>
              </a:rPr>
            </a:br>
            <a:r>
              <a:rPr lang="en-US" sz="3700" cap="none" dirty="0">
                <a:solidFill>
                  <a:prstClr val="black"/>
                </a:solidFill>
                <a:latin typeface="Avenir Next LT Pro" panose="020B0504020202020204" pitchFamily="34" charset="77"/>
                <a:ea typeface="+mn-ea"/>
                <a:cs typeface="+mn-cs"/>
              </a:rPr>
              <a:t>Human Resources/Payroll</a:t>
            </a:r>
          </a:p>
        </p:txBody>
      </p:sp>
      <p:sp>
        <p:nvSpPr>
          <p:cNvPr id="3" name="Subtitle 2"/>
          <p:cNvSpPr>
            <a:spLocks noGrp="1"/>
          </p:cNvSpPr>
          <p:nvPr>
            <p:ph type="subTitle" idx="1"/>
          </p:nvPr>
        </p:nvSpPr>
        <p:spPr>
          <a:xfrm>
            <a:off x="5497034" y="4051722"/>
            <a:ext cx="4265408" cy="1086237"/>
          </a:xfrm>
        </p:spPr>
        <p:txBody>
          <a:bodyPr>
            <a:normAutofit/>
          </a:bodyPr>
          <a:lstStyle/>
          <a:p>
            <a:r>
              <a:rPr lang="en-US" sz="2600" dirty="0">
                <a:latin typeface="Avenir Next LT Pro" panose="020B0504020202020204" pitchFamily="34" charset="77"/>
              </a:rPr>
              <a:t>Human Resources/Payroll</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699244"/>
            <a:ext cx="2961224" cy="3438715"/>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05160295-8A3F-4CE4-B599-9086E93594C4}"/>
              </a:ext>
            </a:extLst>
          </p:cNvPr>
          <p:cNvSpPr txBox="1"/>
          <p:nvPr/>
        </p:nvSpPr>
        <p:spPr>
          <a:xfrm>
            <a:off x="8353886" y="6214369"/>
            <a:ext cx="2947387" cy="338554"/>
          </a:xfrm>
          <a:prstGeom prst="rect">
            <a:avLst/>
          </a:prstGeom>
          <a:noFill/>
        </p:spPr>
        <p:txBody>
          <a:bodyPr wrap="square" rtlCol="0">
            <a:spAutoFit/>
          </a:bodyPr>
          <a:lstStyle/>
          <a:p>
            <a:r>
              <a:rPr lang="en-US" sz="1600" dirty="0">
                <a:latin typeface="Avenir Next LT Pro Light" panose="020B0604020202020204" pitchFamily="34" charset="0"/>
              </a:rPr>
              <a:t>Revised </a:t>
            </a:r>
            <a:r>
              <a:rPr lang="en-US" sz="1600" dirty="0" smtClean="0">
                <a:latin typeface="Avenir Next LT Pro Light" panose="020B0604020202020204" pitchFamily="34" charset="0"/>
              </a:rPr>
              <a:t>06/01/2021</a:t>
            </a:r>
            <a:endParaRPr lang="en-US" sz="1600" dirty="0">
              <a:latin typeface="Avenir Next LT Pro Light" panose="020B0604020202020204" pitchFamily="34" charset="0"/>
            </a:endParaRPr>
          </a:p>
        </p:txBody>
      </p:sp>
      <p:pic>
        <p:nvPicPr>
          <p:cNvPr id="6" name="Recorded Sound" descr="Recorded Sound">
            <a:hlinkClick r:id="" action="ppaction://media"/>
            <a:extLst>
              <a:ext uri="{FF2B5EF4-FFF2-40B4-BE49-F238E27FC236}">
                <a16:creationId xmlns:a16="http://schemas.microsoft.com/office/drawing/2014/main" id="{1414CA5A-F503-CC49-ADD9-EA3E97DC45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0158" y="5977246"/>
            <a:ext cx="812800" cy="812800"/>
          </a:xfrm>
          <a:prstGeom prst="rect">
            <a:avLst/>
          </a:prstGeom>
        </p:spPr>
      </p:pic>
    </p:spTree>
    <p:extLst>
      <p:ext uri="{BB962C8B-B14F-4D97-AF65-F5344CB8AC3E}">
        <p14:creationId xmlns:p14="http://schemas.microsoft.com/office/powerpoint/2010/main" val="167233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710082-2C8B-455E-972C-A3667D4DC918}" type="slidenum">
              <a:rPr lang="en-US" smtClean="0"/>
              <a:t>10</a:t>
            </a:fld>
            <a:endParaRPr lang="en-US" dirty="0"/>
          </a:p>
        </p:txBody>
      </p:sp>
      <p:sp>
        <p:nvSpPr>
          <p:cNvPr id="7" name="Title 1"/>
          <p:cNvSpPr>
            <a:spLocks noGrp="1"/>
          </p:cNvSpPr>
          <p:nvPr>
            <p:ph type="title"/>
          </p:nvPr>
        </p:nvSpPr>
        <p:spPr>
          <a:xfrm>
            <a:off x="856014" y="360485"/>
            <a:ext cx="9601200" cy="905607"/>
          </a:xfrm>
        </p:spPr>
        <p:txBody>
          <a:bodyPr>
            <a:normAutofit/>
          </a:bodyPr>
          <a:lstStyle/>
          <a:p>
            <a:r>
              <a:rPr lang="en-US" sz="4300" b="1" dirty="0">
                <a:latin typeface="Avenir Next LT Pro" panose="020B0504020202020204" pitchFamily="34" charset="77"/>
              </a:rPr>
              <a:t>NMHU Performance Evaluation</a:t>
            </a:r>
          </a:p>
        </p:txBody>
      </p:sp>
      <p:pic>
        <p:nvPicPr>
          <p:cNvPr id="3" name="Content Placeholder 2"/>
          <p:cNvPicPr>
            <a:picLocks noGrp="1" noChangeAspect="1"/>
          </p:cNvPicPr>
          <p:nvPr>
            <p:ph idx="1"/>
          </p:nvPr>
        </p:nvPicPr>
        <p:blipFill>
          <a:blip r:embed="rId5"/>
          <a:stretch>
            <a:fillRect/>
          </a:stretch>
        </p:blipFill>
        <p:spPr>
          <a:xfrm>
            <a:off x="856015" y="1536074"/>
            <a:ext cx="10061030" cy="3448521"/>
          </a:xfrm>
          <a:prstGeom prst="rect">
            <a:avLst/>
          </a:prstGeom>
        </p:spPr>
      </p:pic>
      <p:pic>
        <p:nvPicPr>
          <p:cNvPr id="6" name="Recorded Sound" descr="Recorded Sound">
            <a:hlinkClick r:id="" action="ppaction://media"/>
            <a:extLst>
              <a:ext uri="{FF2B5EF4-FFF2-40B4-BE49-F238E27FC236}">
                <a16:creationId xmlns:a16="http://schemas.microsoft.com/office/drawing/2014/main" id="{5480B747-1F15-B24C-8337-AE0A5E4CBF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2087" y="5957112"/>
            <a:ext cx="812800" cy="812800"/>
          </a:xfrm>
          <a:prstGeom prst="rect">
            <a:avLst/>
          </a:prstGeom>
        </p:spPr>
      </p:pic>
    </p:spTree>
    <p:extLst>
      <p:ext uri="{BB962C8B-B14F-4D97-AF65-F5344CB8AC3E}">
        <p14:creationId xmlns:p14="http://schemas.microsoft.com/office/powerpoint/2010/main" val="206923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38201" y="365127"/>
            <a:ext cx="10515600" cy="1040595"/>
          </a:xfrm>
        </p:spPr>
        <p:txBody>
          <a:bodyPr>
            <a:normAutofit/>
          </a:bodyPr>
          <a:lstStyle/>
          <a:p>
            <a:r>
              <a:rPr lang="en-US" sz="4300" b="1" dirty="0">
                <a:latin typeface="Avenir Next LT Pro" panose="020B0504020202020204" pitchFamily="34" charset="77"/>
              </a:rPr>
              <a:t>NMHU Performance Evaluation</a:t>
            </a:r>
          </a:p>
        </p:txBody>
      </p:sp>
      <p:sp>
        <p:nvSpPr>
          <p:cNvPr id="3" name="Content Placeholder 2"/>
          <p:cNvSpPr>
            <a:spLocks noGrp="1"/>
          </p:cNvSpPr>
          <p:nvPr>
            <p:ph idx="1"/>
          </p:nvPr>
        </p:nvSpPr>
        <p:spPr>
          <a:xfrm>
            <a:off x="830240" y="1293361"/>
            <a:ext cx="10515600" cy="4351339"/>
          </a:xfrm>
        </p:spPr>
        <p:txBody>
          <a:bodyPr>
            <a:noAutofit/>
          </a:bodyPr>
          <a:lstStyle/>
          <a:p>
            <a:pPr marL="0" indent="0">
              <a:buNone/>
            </a:pPr>
            <a:r>
              <a:rPr lang="en-US" altLang="en-US" sz="3100" b="1" dirty="0">
                <a:latin typeface="Avenir Next LT Pro" panose="020B0504020202020204" pitchFamily="34" charset="77"/>
              </a:rPr>
              <a:t>Rating Bias</a:t>
            </a:r>
          </a:p>
          <a:p>
            <a:pPr>
              <a:buFont typeface="Arial" panose="020B0604020202020204" pitchFamily="34" charset="0"/>
              <a:buChar char="•"/>
            </a:pPr>
            <a:r>
              <a:rPr lang="en-US" altLang="en-US" sz="2500" dirty="0">
                <a:latin typeface="Avenir Next LT Pro" panose="020B0504020202020204" pitchFamily="34" charset="77"/>
              </a:rPr>
              <a:t>Halo/Horn Effect – rate employees the same on every trait</a:t>
            </a:r>
          </a:p>
          <a:p>
            <a:pPr>
              <a:buFont typeface="Arial" panose="020B0604020202020204" pitchFamily="34" charset="0"/>
              <a:buChar char="•"/>
            </a:pPr>
            <a:r>
              <a:rPr lang="en-US" altLang="en-US" sz="2500" dirty="0">
                <a:latin typeface="Avenir Next LT Pro" panose="020B0504020202020204" pitchFamily="34" charset="77"/>
              </a:rPr>
              <a:t>Central Tendency – lack of rating differentiation between employees</a:t>
            </a:r>
          </a:p>
          <a:p>
            <a:pPr>
              <a:buFont typeface="Arial" panose="020B0604020202020204" pitchFamily="34" charset="0"/>
              <a:buChar char="•"/>
            </a:pPr>
            <a:r>
              <a:rPr lang="en-US" altLang="en-US" sz="2500" dirty="0">
                <a:latin typeface="Avenir Next LT Pro" panose="020B0504020202020204" pitchFamily="34" charset="77"/>
              </a:rPr>
              <a:t>Leniency – avoids honest ratings to avoid conflict</a:t>
            </a:r>
          </a:p>
          <a:p>
            <a:pPr>
              <a:buFont typeface="Arial" panose="020B0604020202020204" pitchFamily="34" charset="0"/>
              <a:buChar char="•"/>
            </a:pPr>
            <a:r>
              <a:rPr lang="en-US" altLang="en-US" sz="2500" dirty="0">
                <a:latin typeface="Avenir Next LT Pro" panose="020B0504020202020204" pitchFamily="34" charset="77"/>
              </a:rPr>
              <a:t>Recency – narrow focus on recent events – (notes throughout the year)</a:t>
            </a:r>
          </a:p>
          <a:p>
            <a:pPr>
              <a:buFont typeface="Arial" panose="020B0604020202020204" pitchFamily="34" charset="0"/>
              <a:buChar char="•"/>
            </a:pPr>
            <a:r>
              <a:rPr lang="en-US" altLang="en-US" sz="2500" dirty="0">
                <a:latin typeface="Avenir Next LT Pro" panose="020B0504020202020204" pitchFamily="34" charset="77"/>
              </a:rPr>
              <a:t>Similarity/Like me  – favorable rating to employees who have similar values or interests to the rater</a:t>
            </a:r>
          </a:p>
          <a:p>
            <a:pPr>
              <a:buFont typeface="Arial" panose="020B0604020202020204" pitchFamily="34" charset="0"/>
              <a:buChar char="•"/>
            </a:pPr>
            <a:r>
              <a:rPr lang="en-US" altLang="en-US" sz="2500" dirty="0">
                <a:latin typeface="Avenir Next LT Pro" panose="020B0504020202020204" pitchFamily="34" charset="77"/>
              </a:rPr>
              <a:t>Constancy – rate employees via rank order</a:t>
            </a:r>
          </a:p>
          <a:p>
            <a:endParaRPr lang="en-US" sz="2600" dirty="0">
              <a:latin typeface="+mj-lt"/>
            </a:endParaRPr>
          </a:p>
        </p:txBody>
      </p:sp>
      <p:sp>
        <p:nvSpPr>
          <p:cNvPr id="5" name="Slide Number Placeholder 4"/>
          <p:cNvSpPr>
            <a:spLocks noGrp="1"/>
          </p:cNvSpPr>
          <p:nvPr>
            <p:ph type="sldNum" sz="quarter" idx="12"/>
          </p:nvPr>
        </p:nvSpPr>
        <p:spPr/>
        <p:txBody>
          <a:bodyPr/>
          <a:lstStyle/>
          <a:p>
            <a:fld id="{77710082-2C8B-455E-972C-A3667D4DC918}" type="slidenum">
              <a:rPr lang="en-US" smtClean="0"/>
              <a:t>11</a:t>
            </a:fld>
            <a:endParaRPr lang="en-US" dirty="0"/>
          </a:p>
        </p:txBody>
      </p:sp>
      <p:pic>
        <p:nvPicPr>
          <p:cNvPr id="2" name="Recorded Sound" descr="Recorded Sound">
            <a:hlinkClick r:id="" action="ppaction://media"/>
            <a:extLst>
              <a:ext uri="{FF2B5EF4-FFF2-40B4-BE49-F238E27FC236}">
                <a16:creationId xmlns:a16="http://schemas.microsoft.com/office/drawing/2014/main" id="{BE6770AB-2A0F-8940-8AB4-C9048E4649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519" y="5802514"/>
            <a:ext cx="812800" cy="812800"/>
          </a:xfrm>
          <a:prstGeom prst="rect">
            <a:avLst/>
          </a:prstGeom>
        </p:spPr>
      </p:pic>
    </p:spTree>
    <p:extLst>
      <p:ext uri="{BB962C8B-B14F-4D97-AF65-F5344CB8AC3E}">
        <p14:creationId xmlns:p14="http://schemas.microsoft.com/office/powerpoint/2010/main" val="113813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38201" y="365127"/>
            <a:ext cx="10515600" cy="955533"/>
          </a:xfrm>
        </p:spPr>
        <p:txBody>
          <a:bodyPr>
            <a:normAutofit/>
          </a:bodyPr>
          <a:lstStyle/>
          <a:p>
            <a:r>
              <a:rPr lang="en-US" sz="4300" b="1" dirty="0">
                <a:latin typeface="Avenir Next LT Pro" panose="020B0504020202020204" pitchFamily="34" charset="77"/>
              </a:rPr>
              <a:t>NMHU Performance Evaluation</a:t>
            </a:r>
          </a:p>
        </p:txBody>
      </p:sp>
      <p:sp>
        <p:nvSpPr>
          <p:cNvPr id="3" name="Content Placeholder 2"/>
          <p:cNvSpPr>
            <a:spLocks noGrp="1"/>
          </p:cNvSpPr>
          <p:nvPr>
            <p:ph idx="1"/>
          </p:nvPr>
        </p:nvSpPr>
        <p:spPr>
          <a:xfrm>
            <a:off x="838201" y="1320661"/>
            <a:ext cx="10515600" cy="4848132"/>
          </a:xfrm>
        </p:spPr>
        <p:txBody>
          <a:bodyPr>
            <a:noAutofit/>
          </a:bodyPr>
          <a:lstStyle/>
          <a:p>
            <a:pPr>
              <a:buFont typeface="Arial" panose="020B0604020202020204" pitchFamily="34" charset="0"/>
              <a:buChar char="•"/>
            </a:pPr>
            <a:r>
              <a:rPr lang="en-US" altLang="en-US" sz="2500" dirty="0">
                <a:latin typeface="Avenir Next LT Pro" panose="020B0504020202020204" pitchFamily="34" charset="77"/>
              </a:rPr>
              <a:t>Consider the totality of the employees performance</a:t>
            </a:r>
          </a:p>
          <a:p>
            <a:pPr>
              <a:buFont typeface="Arial" panose="020B0604020202020204" pitchFamily="34" charset="0"/>
              <a:buChar char="•"/>
            </a:pPr>
            <a:r>
              <a:rPr lang="en-US" altLang="en-US" sz="2500" dirty="0">
                <a:latin typeface="Avenir Next LT Pro" panose="020B0504020202020204" pitchFamily="34" charset="77"/>
              </a:rPr>
              <a:t>Make objective statements - not I think or I feel…</a:t>
            </a:r>
          </a:p>
          <a:p>
            <a:pPr>
              <a:buFont typeface="Arial" panose="020B0604020202020204" pitchFamily="34" charset="0"/>
              <a:buChar char="•"/>
            </a:pPr>
            <a:r>
              <a:rPr lang="en-US" altLang="en-US" sz="2500" dirty="0">
                <a:latin typeface="Avenir Next LT Pro" panose="020B0504020202020204" pitchFamily="34" charset="77"/>
              </a:rPr>
              <a:t>Inadequate record keeping – lack of specific examples</a:t>
            </a:r>
          </a:p>
          <a:p>
            <a:pPr>
              <a:buFont typeface="Arial" panose="020B0604020202020204" pitchFamily="34" charset="0"/>
              <a:buChar char="•"/>
            </a:pPr>
            <a:r>
              <a:rPr lang="en-US" altLang="en-US" sz="2500" dirty="0">
                <a:latin typeface="Avenir Next LT Pro" panose="020B0504020202020204" pitchFamily="34" charset="77"/>
              </a:rPr>
              <a:t>Lack of establishing milestones for progress reviews</a:t>
            </a:r>
          </a:p>
          <a:p>
            <a:pPr>
              <a:buFont typeface="Arial" panose="020B0604020202020204" pitchFamily="34" charset="0"/>
              <a:buChar char="•"/>
            </a:pPr>
            <a:r>
              <a:rPr lang="en-US" altLang="en-US" sz="2500" dirty="0">
                <a:latin typeface="Avenir Next LT Pro" panose="020B0504020202020204" pitchFamily="34" charset="77"/>
              </a:rPr>
              <a:t>Legal impact of inflated performance ratings</a:t>
            </a:r>
          </a:p>
          <a:p>
            <a:pPr>
              <a:buFont typeface="Arial" panose="020B0604020202020204" pitchFamily="34" charset="0"/>
              <a:buChar char="•"/>
            </a:pPr>
            <a:r>
              <a:rPr lang="en-US" altLang="en-US" sz="2500" dirty="0">
                <a:latin typeface="Avenir Next LT Pro" panose="020B0504020202020204" pitchFamily="34" charset="77"/>
              </a:rPr>
              <a:t>Maintain clear and open communication channels</a:t>
            </a:r>
          </a:p>
          <a:p>
            <a:pPr>
              <a:buFont typeface="Arial" panose="020B0604020202020204" pitchFamily="34" charset="0"/>
              <a:buChar char="•"/>
            </a:pPr>
            <a:r>
              <a:rPr lang="en-US" altLang="en-US" sz="2500" dirty="0">
                <a:latin typeface="Avenir Next LT Pro" panose="020B0504020202020204" pitchFamily="34" charset="77"/>
              </a:rPr>
              <a:t>Specific comments should avoid any connotations which are connected to: age, race, sex, religion, national origin, veteran, or a specific disability</a:t>
            </a:r>
          </a:p>
        </p:txBody>
      </p:sp>
      <p:sp>
        <p:nvSpPr>
          <p:cNvPr id="5" name="Slide Number Placeholder 4"/>
          <p:cNvSpPr>
            <a:spLocks noGrp="1"/>
          </p:cNvSpPr>
          <p:nvPr>
            <p:ph type="sldNum" sz="quarter" idx="12"/>
          </p:nvPr>
        </p:nvSpPr>
        <p:spPr/>
        <p:txBody>
          <a:bodyPr/>
          <a:lstStyle/>
          <a:p>
            <a:fld id="{77710082-2C8B-455E-972C-A3667D4DC918}" type="slidenum">
              <a:rPr lang="en-US" smtClean="0"/>
              <a:t>12</a:t>
            </a:fld>
            <a:endParaRPr lang="en-US" dirty="0"/>
          </a:p>
        </p:txBody>
      </p:sp>
      <p:pic>
        <p:nvPicPr>
          <p:cNvPr id="2" name="Recorded Sound" descr="Recorded Sound">
            <a:hlinkClick r:id="" action="ppaction://media"/>
            <a:extLst>
              <a:ext uri="{FF2B5EF4-FFF2-40B4-BE49-F238E27FC236}">
                <a16:creationId xmlns:a16="http://schemas.microsoft.com/office/drawing/2014/main" id="{3CF08CC1-1447-EC49-8FB2-6D1B409CC3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093" y="6045200"/>
            <a:ext cx="812800" cy="812800"/>
          </a:xfrm>
          <a:prstGeom prst="rect">
            <a:avLst/>
          </a:prstGeom>
        </p:spPr>
      </p:pic>
    </p:spTree>
    <p:extLst>
      <p:ext uri="{BB962C8B-B14F-4D97-AF65-F5344CB8AC3E}">
        <p14:creationId xmlns:p14="http://schemas.microsoft.com/office/powerpoint/2010/main" val="404801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38200" y="322216"/>
            <a:ext cx="10515600" cy="863159"/>
          </a:xfrm>
        </p:spPr>
        <p:txBody>
          <a:bodyPr>
            <a:normAutofit/>
          </a:bodyPr>
          <a:lstStyle/>
          <a:p>
            <a:r>
              <a:rPr lang="en-US" sz="4300" b="1" dirty="0">
                <a:latin typeface="Avenir Next LT Pro" panose="020B0504020202020204" pitchFamily="34" charset="77"/>
              </a:rPr>
              <a:t>NMHU Performance Evaluation</a:t>
            </a:r>
          </a:p>
        </p:txBody>
      </p:sp>
      <p:sp>
        <p:nvSpPr>
          <p:cNvPr id="3" name="Content Placeholder 2"/>
          <p:cNvSpPr>
            <a:spLocks noGrp="1"/>
          </p:cNvSpPr>
          <p:nvPr>
            <p:ph idx="1"/>
          </p:nvPr>
        </p:nvSpPr>
        <p:spPr>
          <a:xfrm>
            <a:off x="838200" y="1185375"/>
            <a:ext cx="10515600" cy="4351339"/>
          </a:xfrm>
        </p:spPr>
        <p:txBody>
          <a:bodyPr>
            <a:normAutofit/>
          </a:bodyPr>
          <a:lstStyle/>
          <a:p>
            <a:pPr marL="0" indent="0">
              <a:buNone/>
              <a:defRPr/>
            </a:pPr>
            <a:r>
              <a:rPr lang="en-US" sz="3100" b="1" dirty="0">
                <a:latin typeface="Avenir Next LT Pro" panose="020B0504020202020204" pitchFamily="34" charset="77"/>
                <a:ea typeface="ＭＳ Ｐゴシック" charset="0"/>
              </a:rPr>
              <a:t>Goal Setting</a:t>
            </a:r>
          </a:p>
          <a:p>
            <a:pPr>
              <a:buFont typeface="Arial" panose="020B0604020202020204" pitchFamily="34" charset="0"/>
              <a:buChar char="•"/>
              <a:defRPr/>
            </a:pPr>
            <a:r>
              <a:rPr lang="en-US" sz="2400" dirty="0">
                <a:latin typeface="Avenir Next LT Pro" panose="020B0504020202020204" pitchFamily="34" charset="77"/>
                <a:ea typeface="ＭＳ Ｐゴシック" charset="0"/>
              </a:rPr>
              <a:t>Define and establish specific goals/objectives for the new review period.</a:t>
            </a:r>
          </a:p>
          <a:p>
            <a:pPr>
              <a:buFont typeface="Arial" panose="020B0604020202020204" pitchFamily="34" charset="0"/>
              <a:buChar char="•"/>
              <a:defRPr/>
            </a:pPr>
            <a:r>
              <a:rPr lang="en-US" sz="2400" dirty="0">
                <a:latin typeface="Avenir Next LT Pro" panose="020B0504020202020204" pitchFamily="34" charset="77"/>
                <a:ea typeface="ＭＳ Ｐゴシック" charset="0"/>
              </a:rPr>
              <a:t>Create mutually agreed timelines for progress reports on goals and objectives.</a:t>
            </a:r>
          </a:p>
          <a:p>
            <a:pPr>
              <a:buFont typeface="Arial" panose="020B0604020202020204" pitchFamily="34" charset="0"/>
              <a:buChar char="•"/>
              <a:defRPr/>
            </a:pPr>
            <a:r>
              <a:rPr lang="en-US" sz="2400" dirty="0">
                <a:latin typeface="Avenir Next LT Pro" panose="020B0504020202020204" pitchFamily="34" charset="77"/>
                <a:ea typeface="ＭＳ Ｐゴシック" charset="0"/>
              </a:rPr>
              <a:t>Communicate changes or redirection of goals and objectives in a timely manner.</a:t>
            </a:r>
          </a:p>
          <a:p>
            <a:pPr>
              <a:buFont typeface="Arial" panose="020B0604020202020204" pitchFamily="34" charset="0"/>
              <a:buChar char="•"/>
              <a:defRPr/>
            </a:pPr>
            <a:r>
              <a:rPr lang="en-US" sz="2400" dirty="0">
                <a:latin typeface="Avenir Next LT Pro" panose="020B0504020202020204" pitchFamily="34" charset="77"/>
                <a:ea typeface="ＭＳ Ｐゴシック" charset="0"/>
              </a:rPr>
              <a:t>Ensure alignment of goals</a:t>
            </a:r>
          </a:p>
          <a:p>
            <a:endParaRPr lang="en-US" sz="2600" dirty="0">
              <a:latin typeface="+mj-lt"/>
            </a:endParaRPr>
          </a:p>
        </p:txBody>
      </p:sp>
      <p:sp>
        <p:nvSpPr>
          <p:cNvPr id="5" name="Slide Number Placeholder 4"/>
          <p:cNvSpPr>
            <a:spLocks noGrp="1"/>
          </p:cNvSpPr>
          <p:nvPr>
            <p:ph type="sldNum" sz="quarter" idx="12"/>
          </p:nvPr>
        </p:nvSpPr>
        <p:spPr>
          <a:xfrm>
            <a:off x="11326805" y="6376212"/>
            <a:ext cx="365760" cy="251802"/>
          </a:xfrm>
        </p:spPr>
        <p:txBody>
          <a:bodyPr/>
          <a:lstStyle/>
          <a:p>
            <a:fld id="{77710082-2C8B-455E-972C-A3667D4DC918}" type="slidenum">
              <a:rPr lang="en-US" smtClean="0"/>
              <a:t>13</a:t>
            </a:fld>
            <a:endParaRPr lang="en-US" dirty="0"/>
          </a:p>
        </p:txBody>
      </p:sp>
      <p:sp>
        <p:nvSpPr>
          <p:cNvPr id="2" name="Isosceles Triangle 1"/>
          <p:cNvSpPr/>
          <p:nvPr/>
        </p:nvSpPr>
        <p:spPr>
          <a:xfrm>
            <a:off x="2145654" y="3889723"/>
            <a:ext cx="7745413" cy="2803523"/>
          </a:xfrm>
          <a:prstGeom prst="triangle">
            <a:avLst>
              <a:gd name="adj" fmla="val 503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462970" y="5507931"/>
            <a:ext cx="3386826" cy="400110"/>
          </a:xfrm>
          <a:prstGeom prst="rect">
            <a:avLst/>
          </a:prstGeom>
          <a:noFill/>
        </p:spPr>
        <p:txBody>
          <a:bodyPr wrap="none" lIns="91440" tIns="45720" rIns="91440" bIns="45720">
            <a:spAutoFit/>
          </a:bodyPr>
          <a:lstStyle/>
          <a:p>
            <a:pPr algn="ctr"/>
            <a:r>
              <a:rPr lang="en-US" sz="2000" b="1" dirty="0">
                <a:ln w="9525">
                  <a:solidFill>
                    <a:schemeClr val="bg1"/>
                  </a:solidFill>
                  <a:prstDash val="solid"/>
                </a:ln>
                <a:solidFill>
                  <a:schemeClr val="bg1">
                    <a:alpha val="62000"/>
                  </a:schemeClr>
                </a:solidFill>
                <a:effectLst>
                  <a:outerShdw blurRad="12700" dist="38100" dir="2700000" algn="tl" rotWithShape="0">
                    <a:schemeClr val="bg1">
                      <a:lumMod val="50000"/>
                    </a:schemeClr>
                  </a:outerShdw>
                </a:effectLst>
              </a:rPr>
              <a:t>Departmental Strategic Goals</a:t>
            </a:r>
            <a:endParaRPr lang="en-US" sz="2000" b="1" cap="none" spc="0" dirty="0">
              <a:ln w="9525">
                <a:solidFill>
                  <a:schemeClr val="bg1"/>
                </a:solidFill>
                <a:prstDash val="solid"/>
              </a:ln>
              <a:solidFill>
                <a:schemeClr val="bg1">
                  <a:alpha val="62000"/>
                </a:schemeClr>
              </a:solidFill>
              <a:effectLst>
                <a:outerShdw blurRad="12700" dist="38100" dir="2700000" algn="tl" rotWithShape="0">
                  <a:schemeClr val="bg1">
                    <a:lumMod val="50000"/>
                  </a:schemeClr>
                </a:outerShdw>
              </a:effectLst>
            </a:endParaRPr>
          </a:p>
        </p:txBody>
      </p:sp>
      <p:sp>
        <p:nvSpPr>
          <p:cNvPr id="7" name="Rectangle 6"/>
          <p:cNvSpPr/>
          <p:nvPr/>
        </p:nvSpPr>
        <p:spPr>
          <a:xfrm>
            <a:off x="4620772" y="4891375"/>
            <a:ext cx="2950453" cy="400110"/>
          </a:xfrm>
          <a:prstGeom prst="rect">
            <a:avLst/>
          </a:prstGeom>
        </p:spPr>
        <p:txBody>
          <a:bodyPr wrap="square">
            <a:spAutoFit/>
          </a:bodyPr>
          <a:lstStyle/>
          <a:p>
            <a:pPr algn="ctr"/>
            <a:r>
              <a:rPr lang="en-US" sz="2000" b="1" dirty="0">
                <a:ln w="9525">
                  <a:solidFill>
                    <a:schemeClr val="bg1"/>
                  </a:solidFill>
                  <a:prstDash val="solid"/>
                </a:ln>
                <a:solidFill>
                  <a:schemeClr val="bg1">
                    <a:alpha val="62000"/>
                  </a:schemeClr>
                </a:solidFill>
                <a:effectLst>
                  <a:outerShdw blurRad="12700" dist="38100" dir="2700000" algn="tl" rotWithShape="0">
                    <a:schemeClr val="bg1">
                      <a:lumMod val="50000"/>
                    </a:schemeClr>
                  </a:outerShdw>
                </a:effectLst>
              </a:rPr>
              <a:t>Highlands Strategic Goals</a:t>
            </a:r>
          </a:p>
        </p:txBody>
      </p:sp>
      <p:sp>
        <p:nvSpPr>
          <p:cNvPr id="8" name="Rectangle 7"/>
          <p:cNvSpPr/>
          <p:nvPr/>
        </p:nvSpPr>
        <p:spPr>
          <a:xfrm>
            <a:off x="4689251" y="6118454"/>
            <a:ext cx="2934266" cy="400110"/>
          </a:xfrm>
          <a:prstGeom prst="rect">
            <a:avLst/>
          </a:prstGeom>
        </p:spPr>
        <p:txBody>
          <a:bodyPr wrap="none">
            <a:spAutoFit/>
          </a:bodyPr>
          <a:lstStyle/>
          <a:p>
            <a:pPr algn="ctr"/>
            <a:r>
              <a:rPr lang="en-US" sz="2000" b="1" dirty="0">
                <a:ln w="9525">
                  <a:solidFill>
                    <a:schemeClr val="bg1"/>
                  </a:solidFill>
                  <a:prstDash val="solid"/>
                </a:ln>
                <a:solidFill>
                  <a:schemeClr val="bg1">
                    <a:alpha val="62000"/>
                  </a:schemeClr>
                </a:solidFill>
                <a:effectLst>
                  <a:outerShdw blurRad="12700" dist="38100" dir="2700000" algn="tl" rotWithShape="0">
                    <a:schemeClr val="bg1">
                      <a:lumMod val="50000"/>
                    </a:schemeClr>
                  </a:outerShdw>
                </a:effectLst>
              </a:rPr>
              <a:t>Individual Strategic Goals</a:t>
            </a:r>
          </a:p>
        </p:txBody>
      </p:sp>
      <p:pic>
        <p:nvPicPr>
          <p:cNvPr id="9" name="Recorded Sound" descr="Recorded Sound">
            <a:hlinkClick r:id="" action="ppaction://media"/>
            <a:extLst>
              <a:ext uri="{FF2B5EF4-FFF2-40B4-BE49-F238E27FC236}">
                <a16:creationId xmlns:a16="http://schemas.microsoft.com/office/drawing/2014/main" id="{8A3826FB-6F9F-B844-955C-93F8BA8F7A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916" y="5993473"/>
            <a:ext cx="812800" cy="812800"/>
          </a:xfrm>
          <a:prstGeom prst="rect">
            <a:avLst/>
          </a:prstGeom>
        </p:spPr>
      </p:pic>
    </p:spTree>
    <p:extLst>
      <p:ext uri="{BB962C8B-B14F-4D97-AF65-F5344CB8AC3E}">
        <p14:creationId xmlns:p14="http://schemas.microsoft.com/office/powerpoint/2010/main" val="284739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014214"/>
          </a:xfrm>
        </p:spPr>
        <p:txBody>
          <a:bodyPr>
            <a:normAutofit/>
          </a:bodyPr>
          <a:lstStyle/>
          <a:p>
            <a:r>
              <a:rPr lang="en-US" sz="4300" dirty="0">
                <a:latin typeface="Avenir Next LT Pro" panose="020B0504020202020204" pitchFamily="34" charset="77"/>
              </a:rPr>
              <a:t>Appropriate Goals</a:t>
            </a:r>
          </a:p>
        </p:txBody>
      </p:sp>
      <p:sp>
        <p:nvSpPr>
          <p:cNvPr id="3" name="Content Placeholder 2"/>
          <p:cNvSpPr>
            <a:spLocks noGrp="1"/>
          </p:cNvSpPr>
          <p:nvPr>
            <p:ph idx="1"/>
          </p:nvPr>
        </p:nvSpPr>
        <p:spPr>
          <a:xfrm>
            <a:off x="1371600" y="1700014"/>
            <a:ext cx="9601200" cy="4167386"/>
          </a:xfrm>
        </p:spPr>
        <p:txBody>
          <a:bodyPr>
            <a:normAutofit/>
          </a:bodyPr>
          <a:lstStyle/>
          <a:p>
            <a:pPr>
              <a:buFont typeface="Arial" panose="020B0604020202020204" pitchFamily="34" charset="0"/>
              <a:buChar char="•"/>
            </a:pPr>
            <a:r>
              <a:rPr lang="en-US" sz="2700" dirty="0">
                <a:latin typeface="Avenir Next LT Pro" panose="020B0504020202020204" pitchFamily="34" charset="77"/>
              </a:rPr>
              <a:t>Align with those of your corresponding Director or Dean’s operational goals</a:t>
            </a:r>
          </a:p>
          <a:p>
            <a:pPr>
              <a:buFont typeface="Arial" panose="020B0604020202020204" pitchFamily="34" charset="0"/>
              <a:buChar char="•"/>
            </a:pPr>
            <a:r>
              <a:rPr lang="en-US" sz="2700" dirty="0">
                <a:latin typeface="Avenir Next LT Pro" panose="020B0504020202020204" pitchFamily="34" charset="77"/>
              </a:rPr>
              <a:t>Represent the outcomes that you can contribute, in your position, toward achievement of department or University mission or goals</a:t>
            </a:r>
          </a:p>
          <a:p>
            <a:pPr>
              <a:buFont typeface="Arial" panose="020B0604020202020204" pitchFamily="34" charset="0"/>
              <a:buChar char="•"/>
            </a:pPr>
            <a:r>
              <a:rPr lang="en-US" sz="2700" dirty="0">
                <a:latin typeface="Avenir Next LT Pro" panose="020B0504020202020204" pitchFamily="34" charset="77"/>
              </a:rPr>
              <a:t>Develop your performance and help you grow professionally</a:t>
            </a:r>
          </a:p>
        </p:txBody>
      </p:sp>
      <p:sp>
        <p:nvSpPr>
          <p:cNvPr id="5" name="Slide Number Placeholder 4"/>
          <p:cNvSpPr>
            <a:spLocks noGrp="1"/>
          </p:cNvSpPr>
          <p:nvPr>
            <p:ph type="sldNum" sz="quarter" idx="12"/>
          </p:nvPr>
        </p:nvSpPr>
        <p:spPr/>
        <p:txBody>
          <a:bodyPr/>
          <a:lstStyle/>
          <a:p>
            <a:fld id="{77710082-2C8B-455E-972C-A3667D4DC918}" type="slidenum">
              <a:rPr lang="en-US" smtClean="0"/>
              <a:t>14</a:t>
            </a:fld>
            <a:endParaRPr lang="en-US" dirty="0"/>
          </a:p>
        </p:txBody>
      </p:sp>
      <p:pic>
        <p:nvPicPr>
          <p:cNvPr id="4" name="Recorded Sound" descr="Recorded Sound">
            <a:hlinkClick r:id="" action="ppaction://media"/>
            <a:extLst>
              <a:ext uri="{FF2B5EF4-FFF2-40B4-BE49-F238E27FC236}">
                <a16:creationId xmlns:a16="http://schemas.microsoft.com/office/drawing/2014/main" id="{E30D38FD-D2BB-FF4A-87D2-CE0EC56617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419" y="5976088"/>
            <a:ext cx="812800" cy="812800"/>
          </a:xfrm>
          <a:prstGeom prst="rect">
            <a:avLst/>
          </a:prstGeom>
        </p:spPr>
      </p:pic>
    </p:spTree>
    <p:extLst>
      <p:ext uri="{BB962C8B-B14F-4D97-AF65-F5344CB8AC3E}">
        <p14:creationId xmlns:p14="http://schemas.microsoft.com/office/powerpoint/2010/main" val="390407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934155"/>
            <a:ext cx="9697428" cy="2768601"/>
          </a:xfrm>
          <a:solidFill>
            <a:schemeClr val="bg1">
              <a:lumMod val="75000"/>
            </a:schemeClr>
          </a:solidFill>
        </p:spPr>
        <p:txBody>
          <a:bodyPr>
            <a:normAutofit/>
          </a:bodyPr>
          <a:lstStyle/>
          <a:p>
            <a:pPr algn="ctr"/>
            <a:r>
              <a:rPr lang="en-US" sz="3900" dirty="0">
                <a:latin typeface="Avenir Next LT Pro" panose="020B0504020202020204" pitchFamily="34" charset="77"/>
              </a:rPr>
              <a:t>A GOAL is a </a:t>
            </a:r>
            <a:r>
              <a:rPr lang="en-US" sz="3900" u="sng" dirty="0">
                <a:latin typeface="Avenir Next LT Pro" panose="020B0504020202020204" pitchFamily="34" charset="77"/>
              </a:rPr>
              <a:t>statement of specific work-related achievement</a:t>
            </a:r>
            <a:r>
              <a:rPr lang="en-US" sz="3900" dirty="0">
                <a:latin typeface="Avenir Next LT Pro" panose="020B0504020202020204" pitchFamily="34" charset="77"/>
              </a:rPr>
              <a:t> to be accomplished within a specified </a:t>
            </a:r>
            <a:r>
              <a:rPr lang="en-US" sz="3900" u="sng" dirty="0">
                <a:latin typeface="Avenir Next LT Pro" panose="020B0504020202020204" pitchFamily="34" charset="77"/>
              </a:rPr>
              <a:t>time frame</a:t>
            </a:r>
            <a:r>
              <a:rPr lang="en-US" sz="3900" dirty="0">
                <a:latin typeface="Avenir Next LT Pro" panose="020B0504020202020204" pitchFamily="34" charset="77"/>
              </a:rPr>
              <a:t>. A routine goal that describes </a:t>
            </a:r>
            <a:r>
              <a:rPr lang="en-US" sz="3900" u="sng" dirty="0">
                <a:latin typeface="Avenir Next LT Pro" panose="020B0504020202020204" pitchFamily="34" charset="77"/>
              </a:rPr>
              <a:t>normal work output</a:t>
            </a:r>
            <a:r>
              <a:rPr lang="en-US" sz="3900" dirty="0">
                <a:latin typeface="Avenir Next LT Pro" panose="020B0504020202020204" pitchFamily="34" charset="77"/>
              </a:rPr>
              <a:t> is also known as a DUTY.</a:t>
            </a:r>
          </a:p>
        </p:txBody>
      </p:sp>
      <p:sp>
        <p:nvSpPr>
          <p:cNvPr id="3" name="Content Placeholder 2"/>
          <p:cNvSpPr>
            <a:spLocks noGrp="1"/>
          </p:cNvSpPr>
          <p:nvPr>
            <p:ph idx="1"/>
          </p:nvPr>
        </p:nvSpPr>
        <p:spPr>
          <a:xfrm>
            <a:off x="1371600" y="3984977"/>
            <a:ext cx="9601200" cy="1543755"/>
          </a:xfrm>
        </p:spPr>
        <p:txBody>
          <a:bodyPr>
            <a:noAutofit/>
          </a:bodyPr>
          <a:lstStyle/>
          <a:p>
            <a:pPr>
              <a:buFont typeface="Arial" panose="020B0604020202020204" pitchFamily="34" charset="0"/>
              <a:buChar char="•"/>
            </a:pPr>
            <a:r>
              <a:rPr lang="en-US" sz="2700" dirty="0">
                <a:latin typeface="Avenir Next LT Pro" panose="020B0504020202020204" pitchFamily="34" charset="77"/>
              </a:rPr>
              <a:t>To maintain a satisfied customer base</a:t>
            </a:r>
          </a:p>
          <a:p>
            <a:pPr>
              <a:buFont typeface="Arial" panose="020B0604020202020204" pitchFamily="34" charset="0"/>
              <a:buChar char="•"/>
            </a:pPr>
            <a:r>
              <a:rPr lang="en-US" sz="2700" dirty="0">
                <a:latin typeface="Avenir Next LT Pro" panose="020B0504020202020204" pitchFamily="34" charset="77"/>
              </a:rPr>
              <a:t>To implement a reorganized up – to – date filing system</a:t>
            </a:r>
          </a:p>
          <a:p>
            <a:pPr>
              <a:buFont typeface="Arial" panose="020B0604020202020204" pitchFamily="34" charset="0"/>
              <a:buChar char="•"/>
            </a:pPr>
            <a:r>
              <a:rPr lang="en-US" sz="2700" dirty="0">
                <a:latin typeface="Avenir Next LT Pro" panose="020B0504020202020204" pitchFamily="34" charset="77"/>
              </a:rPr>
              <a:t>To ensure clean, well – maintained buildings </a:t>
            </a:r>
          </a:p>
        </p:txBody>
      </p:sp>
      <p:sp>
        <p:nvSpPr>
          <p:cNvPr id="5" name="Slide Number Placeholder 4"/>
          <p:cNvSpPr>
            <a:spLocks noGrp="1"/>
          </p:cNvSpPr>
          <p:nvPr>
            <p:ph type="sldNum" sz="quarter" idx="12"/>
          </p:nvPr>
        </p:nvSpPr>
        <p:spPr/>
        <p:txBody>
          <a:bodyPr/>
          <a:lstStyle/>
          <a:p>
            <a:fld id="{77710082-2C8B-455E-972C-A3667D4DC918}" type="slidenum">
              <a:rPr lang="en-US" smtClean="0"/>
              <a:t>15</a:t>
            </a:fld>
            <a:endParaRPr lang="en-US" dirty="0"/>
          </a:p>
        </p:txBody>
      </p:sp>
      <p:pic>
        <p:nvPicPr>
          <p:cNvPr id="6" name="Recorded Sound" descr="Recorded Sound">
            <a:hlinkClick r:id="" action="ppaction://media"/>
            <a:extLst>
              <a:ext uri="{FF2B5EF4-FFF2-40B4-BE49-F238E27FC236}">
                <a16:creationId xmlns:a16="http://schemas.microsoft.com/office/drawing/2014/main" id="{CA7B5471-7E26-4B47-B18E-FE1780CDD0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7991" y="5957112"/>
            <a:ext cx="812800" cy="812800"/>
          </a:xfrm>
          <a:prstGeom prst="rect">
            <a:avLst/>
          </a:prstGeom>
        </p:spPr>
      </p:pic>
    </p:spTree>
    <p:extLst>
      <p:ext uri="{BB962C8B-B14F-4D97-AF65-F5344CB8AC3E}">
        <p14:creationId xmlns:p14="http://schemas.microsoft.com/office/powerpoint/2010/main" val="203949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014214"/>
          </a:xfrm>
        </p:spPr>
        <p:txBody>
          <a:bodyPr>
            <a:normAutofit/>
          </a:bodyPr>
          <a:lstStyle/>
          <a:p>
            <a:r>
              <a:rPr lang="en-US" sz="4300" dirty="0">
                <a:latin typeface="Avenir Next LT Pro" panose="020B0504020202020204" pitchFamily="34" charset="77"/>
              </a:rPr>
              <a:t>Three Types of Goals</a:t>
            </a:r>
          </a:p>
        </p:txBody>
      </p:sp>
      <p:sp>
        <p:nvSpPr>
          <p:cNvPr id="3" name="Content Placeholder 2"/>
          <p:cNvSpPr>
            <a:spLocks noGrp="1"/>
          </p:cNvSpPr>
          <p:nvPr>
            <p:ph idx="1"/>
          </p:nvPr>
        </p:nvSpPr>
        <p:spPr>
          <a:xfrm>
            <a:off x="1371600" y="1700014"/>
            <a:ext cx="9601200" cy="4167386"/>
          </a:xfrm>
        </p:spPr>
        <p:txBody>
          <a:bodyPr>
            <a:normAutofit/>
          </a:bodyPr>
          <a:lstStyle/>
          <a:p>
            <a:pPr>
              <a:buFont typeface="Arial" panose="020B0604020202020204" pitchFamily="34" charset="0"/>
              <a:buChar char="•"/>
            </a:pPr>
            <a:r>
              <a:rPr lang="en-US" sz="2700" dirty="0">
                <a:latin typeface="Avenir Next LT Pro" panose="020B0504020202020204" pitchFamily="34" charset="77"/>
              </a:rPr>
              <a:t>Routine (Normal Work Output)</a:t>
            </a:r>
          </a:p>
          <a:p>
            <a:pPr lvl="1">
              <a:buFont typeface="Arial" panose="020B0604020202020204" pitchFamily="34" charset="0"/>
              <a:buChar char="•"/>
            </a:pPr>
            <a:r>
              <a:rPr lang="en-US" sz="2700" i="0" dirty="0">
                <a:latin typeface="Avenir Next LT Pro" panose="020B0504020202020204" pitchFamily="34" charset="77"/>
              </a:rPr>
              <a:t>Example: to prepare the monthly Key Statistics Report</a:t>
            </a:r>
          </a:p>
          <a:p>
            <a:pPr>
              <a:buFont typeface="Arial" panose="020B0604020202020204" pitchFamily="34" charset="0"/>
              <a:buChar char="•"/>
            </a:pPr>
            <a:r>
              <a:rPr lang="en-US" sz="2700" dirty="0">
                <a:latin typeface="Avenir Next LT Pro" panose="020B0504020202020204" pitchFamily="34" charset="77"/>
              </a:rPr>
              <a:t>Problem Solving (Quality Improvement)</a:t>
            </a:r>
          </a:p>
          <a:p>
            <a:pPr lvl="1">
              <a:buFont typeface="Arial" panose="020B0604020202020204" pitchFamily="34" charset="0"/>
              <a:buChar char="•"/>
            </a:pPr>
            <a:r>
              <a:rPr lang="en-US" sz="2700" i="0" dirty="0">
                <a:latin typeface="Avenir Next LT Pro" panose="020B0504020202020204" pitchFamily="34" charset="77"/>
              </a:rPr>
              <a:t>Example: To improve the readability and format of monthly Key Statistics Report</a:t>
            </a:r>
          </a:p>
          <a:p>
            <a:pPr>
              <a:buFont typeface="Arial" panose="020B0604020202020204" pitchFamily="34" charset="0"/>
              <a:buChar char="•"/>
            </a:pPr>
            <a:r>
              <a:rPr lang="en-US" sz="2700" dirty="0">
                <a:latin typeface="Avenir Next LT Pro" panose="020B0504020202020204" pitchFamily="34" charset="77"/>
              </a:rPr>
              <a:t>Innovative (Something New)</a:t>
            </a:r>
          </a:p>
          <a:p>
            <a:pPr lvl="1">
              <a:buFont typeface="Arial" panose="020B0604020202020204" pitchFamily="34" charset="0"/>
              <a:buChar char="•"/>
            </a:pPr>
            <a:r>
              <a:rPr lang="en-US" sz="2700" i="0" dirty="0">
                <a:latin typeface="Avenir Next LT Pro" panose="020B0504020202020204" pitchFamily="34" charset="77"/>
              </a:rPr>
              <a:t>Example: To create a new electronic template for Preparing the monthly Key Statistics report</a:t>
            </a:r>
          </a:p>
        </p:txBody>
      </p:sp>
      <p:sp>
        <p:nvSpPr>
          <p:cNvPr id="5" name="Slide Number Placeholder 4"/>
          <p:cNvSpPr>
            <a:spLocks noGrp="1"/>
          </p:cNvSpPr>
          <p:nvPr>
            <p:ph type="sldNum" sz="quarter" idx="12"/>
          </p:nvPr>
        </p:nvSpPr>
        <p:spPr/>
        <p:txBody>
          <a:bodyPr/>
          <a:lstStyle/>
          <a:p>
            <a:fld id="{77710082-2C8B-455E-972C-A3667D4DC918}" type="slidenum">
              <a:rPr lang="en-US" smtClean="0"/>
              <a:t>16</a:t>
            </a:fld>
            <a:endParaRPr lang="en-US" dirty="0"/>
          </a:p>
        </p:txBody>
      </p:sp>
      <p:pic>
        <p:nvPicPr>
          <p:cNvPr id="4" name="Recorded Sound" descr="Recorded Sound">
            <a:hlinkClick r:id="" action="ppaction://media"/>
            <a:extLst>
              <a:ext uri="{FF2B5EF4-FFF2-40B4-BE49-F238E27FC236}">
                <a16:creationId xmlns:a16="http://schemas.microsoft.com/office/drawing/2014/main" id="{7184CB88-CFA7-5849-950D-927850DE53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21" y="5957112"/>
            <a:ext cx="812800" cy="812800"/>
          </a:xfrm>
          <a:prstGeom prst="rect">
            <a:avLst/>
          </a:prstGeom>
        </p:spPr>
      </p:pic>
    </p:spTree>
    <p:extLst>
      <p:ext uri="{BB962C8B-B14F-4D97-AF65-F5344CB8AC3E}">
        <p14:creationId xmlns:p14="http://schemas.microsoft.com/office/powerpoint/2010/main" val="207956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90650" y="975596"/>
            <a:ext cx="9601200" cy="2768600"/>
          </a:xfrm>
          <a:solidFill>
            <a:schemeClr val="bg1">
              <a:lumMod val="75000"/>
            </a:schemeClr>
          </a:solidFill>
        </p:spPr>
        <p:txBody>
          <a:bodyPr>
            <a:noAutofit/>
          </a:bodyPr>
          <a:lstStyle/>
          <a:p>
            <a:pPr algn="ctr"/>
            <a:r>
              <a:rPr lang="en-US" sz="3800" dirty="0">
                <a:latin typeface="Avenir Next LT Pro" panose="020B0504020202020204" pitchFamily="34" charset="77"/>
              </a:rPr>
              <a:t>A goal should be written so that it describes </a:t>
            </a:r>
            <a:r>
              <a:rPr lang="en-US" sz="3800" u="sng" dirty="0">
                <a:latin typeface="Avenir Next LT Pro" panose="020B0504020202020204" pitchFamily="34" charset="77"/>
              </a:rPr>
              <a:t>how results are to be obtained, how results are to be measured, and when the work will be done. </a:t>
            </a:r>
            <a:r>
              <a:rPr lang="en-US" sz="3800" dirty="0">
                <a:latin typeface="Avenir Next LT Pro" panose="020B0504020202020204" pitchFamily="34" charset="77"/>
              </a:rPr>
              <a:t>In other words, define the PERFORMANCE STANDARD.</a:t>
            </a:r>
          </a:p>
        </p:txBody>
      </p:sp>
      <p:sp>
        <p:nvSpPr>
          <p:cNvPr id="3" name="Content Placeholder 2"/>
          <p:cNvSpPr>
            <a:spLocks noGrp="1"/>
          </p:cNvSpPr>
          <p:nvPr>
            <p:ph idx="1"/>
          </p:nvPr>
        </p:nvSpPr>
        <p:spPr>
          <a:xfrm>
            <a:off x="1371600" y="4007555"/>
            <a:ext cx="9601200" cy="1919112"/>
          </a:xfrm>
        </p:spPr>
        <p:txBody>
          <a:bodyPr>
            <a:noAutofit/>
          </a:bodyPr>
          <a:lstStyle/>
          <a:p>
            <a:pPr marL="0" indent="0">
              <a:buNone/>
            </a:pPr>
            <a:r>
              <a:rPr lang="en-US" sz="2700" dirty="0">
                <a:latin typeface="Avenir Next LT Pro" panose="020B0504020202020204" pitchFamily="34" charset="77"/>
              </a:rPr>
              <a:t>To ensure clean, well – maintained buildings</a:t>
            </a:r>
          </a:p>
          <a:p>
            <a:pPr>
              <a:buFont typeface="Arial" panose="020B0604020202020204" pitchFamily="34" charset="0"/>
              <a:buChar char="•"/>
            </a:pPr>
            <a:r>
              <a:rPr lang="en-US" sz="2700" dirty="0">
                <a:latin typeface="Avenir Next LT Pro" panose="020B0504020202020204" pitchFamily="34" charset="77"/>
              </a:rPr>
              <a:t>To increase the number of square feet cleaned from 4000 to 5000 in one 8 – hour shift with no  increase in quality errors. </a:t>
            </a:r>
          </a:p>
        </p:txBody>
      </p:sp>
      <p:sp>
        <p:nvSpPr>
          <p:cNvPr id="5" name="Slide Number Placeholder 4"/>
          <p:cNvSpPr>
            <a:spLocks noGrp="1"/>
          </p:cNvSpPr>
          <p:nvPr>
            <p:ph type="sldNum" sz="quarter" idx="12"/>
          </p:nvPr>
        </p:nvSpPr>
        <p:spPr/>
        <p:txBody>
          <a:bodyPr/>
          <a:lstStyle/>
          <a:p>
            <a:fld id="{77710082-2C8B-455E-972C-A3667D4DC918}" type="slidenum">
              <a:rPr lang="en-US" smtClean="0"/>
              <a:t>17</a:t>
            </a:fld>
            <a:endParaRPr lang="en-US" dirty="0"/>
          </a:p>
        </p:txBody>
      </p:sp>
      <p:pic>
        <p:nvPicPr>
          <p:cNvPr id="4" name="Recorded Sound" descr="Recorded Sound">
            <a:hlinkClick r:id="" action="ppaction://media"/>
            <a:extLst>
              <a:ext uri="{FF2B5EF4-FFF2-40B4-BE49-F238E27FC236}">
                <a16:creationId xmlns:a16="http://schemas.microsoft.com/office/drawing/2014/main" id="{8CEDF08A-2E38-EA4D-B991-BE2932A45B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 y="5957112"/>
            <a:ext cx="812800" cy="812800"/>
          </a:xfrm>
          <a:prstGeom prst="rect">
            <a:avLst/>
          </a:prstGeom>
        </p:spPr>
      </p:pic>
    </p:spTree>
    <p:extLst>
      <p:ext uri="{BB962C8B-B14F-4D97-AF65-F5344CB8AC3E}">
        <p14:creationId xmlns:p14="http://schemas.microsoft.com/office/powerpoint/2010/main" val="427730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38200" y="138079"/>
            <a:ext cx="10515600" cy="934485"/>
          </a:xfrm>
        </p:spPr>
        <p:txBody>
          <a:bodyPr>
            <a:normAutofit/>
          </a:bodyPr>
          <a:lstStyle/>
          <a:p>
            <a:r>
              <a:rPr lang="en-US" sz="4300" b="1" dirty="0">
                <a:latin typeface="Avenir Next LT Pro" panose="020B0504020202020204" pitchFamily="34" charset="77"/>
              </a:rPr>
              <a:t>NMHU Performance Evaluation</a:t>
            </a:r>
          </a:p>
        </p:txBody>
      </p:sp>
      <p:sp>
        <p:nvSpPr>
          <p:cNvPr id="6" name="Rectangle 3"/>
          <p:cNvSpPr>
            <a:spLocks noGrp="1" noChangeArrowheads="1"/>
          </p:cNvSpPr>
          <p:nvPr>
            <p:ph idx="1"/>
          </p:nvPr>
        </p:nvSpPr>
        <p:spPr>
          <a:xfrm>
            <a:off x="838200" y="963589"/>
            <a:ext cx="10515600" cy="3123779"/>
          </a:xfrm>
        </p:spPr>
        <p:txBody>
          <a:bodyPr>
            <a:normAutofit fontScale="77500" lnSpcReduction="20000"/>
          </a:bodyPr>
          <a:lstStyle/>
          <a:p>
            <a:pPr marL="0" indent="0">
              <a:buNone/>
              <a:defRPr/>
            </a:pPr>
            <a:r>
              <a:rPr lang="en-US" sz="3000" b="1" dirty="0">
                <a:latin typeface="Avenir Next LT Pro" panose="020B0504020202020204" pitchFamily="34" charset="77"/>
                <a:ea typeface="ＭＳ Ｐゴシック" charset="0"/>
              </a:rPr>
              <a:t>Use SMART goal criteria</a:t>
            </a:r>
          </a:p>
          <a:p>
            <a:pPr marL="1371563" lvl="2" indent="-457200">
              <a:buFont typeface="Arial" panose="020B0604020202020204" pitchFamily="34" charset="0"/>
              <a:buChar char="•"/>
              <a:defRPr/>
            </a:pPr>
            <a:r>
              <a:rPr lang="en-US" sz="3000" b="1" dirty="0">
                <a:latin typeface="Avenir Next LT Pro" panose="020B0504020202020204" pitchFamily="34" charset="77"/>
                <a:ea typeface="ＭＳ Ｐゴシック" charset="0"/>
              </a:rPr>
              <a:t>S</a:t>
            </a:r>
            <a:r>
              <a:rPr lang="en-US" sz="3000" dirty="0">
                <a:latin typeface="Avenir Next LT Pro" panose="020B0504020202020204" pitchFamily="34" charset="77"/>
                <a:ea typeface="ＭＳ Ｐゴシック" charset="0"/>
              </a:rPr>
              <a:t>pecific- </a:t>
            </a:r>
            <a:r>
              <a:rPr lang="en-US" dirty="0">
                <a:latin typeface="Avenir Next LT Pro" panose="020B0504020202020204" pitchFamily="34" charset="77"/>
              </a:rPr>
              <a:t>What will the goal accomplish? How and why will it be accomplished? </a:t>
            </a:r>
          </a:p>
          <a:p>
            <a:pPr marL="1371563" lvl="2" indent="-457200">
              <a:buFont typeface="Arial" panose="020B0604020202020204" pitchFamily="34" charset="0"/>
              <a:buChar char="•"/>
              <a:defRPr/>
            </a:pPr>
            <a:r>
              <a:rPr lang="en-US" sz="3000" b="1" dirty="0">
                <a:latin typeface="Avenir Next LT Pro" panose="020B0504020202020204" pitchFamily="34" charset="77"/>
                <a:ea typeface="ＭＳ Ｐゴシック" charset="0"/>
              </a:rPr>
              <a:t>M</a:t>
            </a:r>
            <a:r>
              <a:rPr lang="en-US" sz="3000" dirty="0">
                <a:latin typeface="Avenir Next LT Pro" panose="020B0504020202020204" pitchFamily="34" charset="77"/>
                <a:ea typeface="ＭＳ Ｐゴシック" charset="0"/>
              </a:rPr>
              <a:t>easurable- </a:t>
            </a:r>
            <a:r>
              <a:rPr lang="en-US" dirty="0">
                <a:latin typeface="Avenir Next LT Pro" panose="020B0504020202020204" pitchFamily="34" charset="77"/>
              </a:rPr>
              <a:t>How will you measure whether or not the goal has been reached (list at least two indicators)? </a:t>
            </a:r>
          </a:p>
          <a:p>
            <a:pPr marL="1371563" lvl="2" indent="-457200">
              <a:buFont typeface="Arial" panose="020B0604020202020204" pitchFamily="34" charset="0"/>
              <a:buChar char="•"/>
              <a:defRPr/>
            </a:pPr>
            <a:r>
              <a:rPr lang="en-US" sz="3000" b="1" dirty="0">
                <a:latin typeface="Avenir Next LT Pro" panose="020B0504020202020204" pitchFamily="34" charset="77"/>
                <a:ea typeface="ＭＳ Ｐゴシック" charset="0"/>
              </a:rPr>
              <a:t>A</a:t>
            </a:r>
            <a:r>
              <a:rPr lang="en-US" sz="3000" dirty="0">
                <a:latin typeface="Avenir Next LT Pro" panose="020B0504020202020204" pitchFamily="34" charset="77"/>
                <a:ea typeface="ＭＳ Ｐゴシック" charset="0"/>
              </a:rPr>
              <a:t>chievable-</a:t>
            </a:r>
            <a:r>
              <a:rPr lang="en-US" dirty="0">
                <a:latin typeface="Avenir Next LT Pro" panose="020B0504020202020204" pitchFamily="34" charset="77"/>
              </a:rPr>
              <a:t>Is it possible? Have others done it successfully? Do you have the necessary knowledge, skills, abilities, and resources to accomplish the goal? Will meeting the goal challenge you without defeating you?</a:t>
            </a:r>
            <a:r>
              <a:rPr lang="en-US" sz="3200" dirty="0">
                <a:latin typeface="Avenir Next LT Pro" panose="020B0504020202020204" pitchFamily="34" charset="77"/>
              </a:rPr>
              <a:t> </a:t>
            </a:r>
            <a:endParaRPr lang="en-US" sz="3000" dirty="0">
              <a:latin typeface="Avenir Next LT Pro" panose="020B0504020202020204" pitchFamily="34" charset="77"/>
              <a:ea typeface="ＭＳ Ｐゴシック" charset="0"/>
            </a:endParaRPr>
          </a:p>
          <a:p>
            <a:pPr marL="1371563" lvl="2" indent="-457200">
              <a:buFont typeface="Arial" panose="020B0604020202020204" pitchFamily="34" charset="0"/>
              <a:buChar char="•"/>
              <a:defRPr/>
            </a:pPr>
            <a:r>
              <a:rPr lang="en-US" sz="3000" b="1" dirty="0">
                <a:latin typeface="Avenir Next LT Pro" panose="020B0504020202020204" pitchFamily="34" charset="77"/>
                <a:ea typeface="ＭＳ Ｐゴシック" charset="0"/>
              </a:rPr>
              <a:t>R</a:t>
            </a:r>
            <a:r>
              <a:rPr lang="en-US" sz="3000" dirty="0">
                <a:latin typeface="Avenir Next LT Pro" panose="020B0504020202020204" pitchFamily="34" charset="77"/>
                <a:ea typeface="ＭＳ Ｐゴシック" charset="0"/>
              </a:rPr>
              <a:t>esults Focused-</a:t>
            </a:r>
            <a:r>
              <a:rPr lang="en-US" dirty="0">
                <a:latin typeface="Avenir Next LT Pro" panose="020B0504020202020204" pitchFamily="34" charset="77"/>
              </a:rPr>
              <a:t>What is the reason, purpose, or benefit of accomplishing the goal? What is the result (not activities leading up to the result) of the goal? </a:t>
            </a:r>
          </a:p>
          <a:p>
            <a:pPr marL="1371563" lvl="2" indent="-457200">
              <a:buFont typeface="Arial" panose="020B0604020202020204" pitchFamily="34" charset="0"/>
              <a:buChar char="•"/>
              <a:defRPr/>
            </a:pPr>
            <a:r>
              <a:rPr lang="en-US" sz="3000" b="1" dirty="0">
                <a:latin typeface="Avenir Next LT Pro" panose="020B0504020202020204" pitchFamily="34" charset="77"/>
                <a:ea typeface="ＭＳ Ｐゴシック" charset="0"/>
              </a:rPr>
              <a:t>T</a:t>
            </a:r>
            <a:r>
              <a:rPr lang="en-US" sz="3000" dirty="0">
                <a:latin typeface="Avenir Next LT Pro" panose="020B0504020202020204" pitchFamily="34" charset="77"/>
                <a:ea typeface="ＭＳ Ｐゴシック" charset="0"/>
              </a:rPr>
              <a:t>ime-bound-</a:t>
            </a:r>
            <a:r>
              <a:rPr lang="en-US" dirty="0">
                <a:latin typeface="Avenir Next LT Pro" panose="020B0504020202020204" pitchFamily="34" charset="77"/>
              </a:rPr>
              <a:t>What is the established completion date and does that completion date create a practical sense of urgency? </a:t>
            </a:r>
          </a:p>
          <a:p>
            <a:pPr marL="1371563" lvl="2" indent="-457200">
              <a:buFont typeface="Arial" panose="020B0604020202020204" pitchFamily="34" charset="0"/>
              <a:buChar char="•"/>
              <a:defRPr/>
            </a:pPr>
            <a:endParaRPr lang="en-US" sz="3000" dirty="0">
              <a:latin typeface="Avenir Next LT Pro" panose="020B0504020202020204" pitchFamily="34" charset="77"/>
              <a:ea typeface="ＭＳ Ｐゴシック" charset="0"/>
            </a:endParaRPr>
          </a:p>
        </p:txBody>
      </p:sp>
      <p:sp>
        <p:nvSpPr>
          <p:cNvPr id="5" name="Slide Number Placeholder 4"/>
          <p:cNvSpPr>
            <a:spLocks noGrp="1"/>
          </p:cNvSpPr>
          <p:nvPr>
            <p:ph type="sldNum" sz="quarter" idx="12"/>
          </p:nvPr>
        </p:nvSpPr>
        <p:spPr/>
        <p:txBody>
          <a:bodyPr/>
          <a:lstStyle/>
          <a:p>
            <a:fld id="{77710082-2C8B-455E-972C-A3667D4DC918}" type="slidenum">
              <a:rPr lang="en-US" smtClean="0"/>
              <a:t>18</a:t>
            </a:fld>
            <a:endParaRPr lang="en-US" dirty="0"/>
          </a:p>
        </p:txBody>
      </p:sp>
      <p:sp>
        <p:nvSpPr>
          <p:cNvPr id="3" name="Rectangle 2"/>
          <p:cNvSpPr/>
          <p:nvPr/>
        </p:nvSpPr>
        <p:spPr>
          <a:xfrm>
            <a:off x="1331728" y="4203753"/>
            <a:ext cx="9528544" cy="186204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342900" indent="-342900">
              <a:buFont typeface="Arial" panose="020B0604020202020204" pitchFamily="34" charset="0"/>
              <a:buChar char="•"/>
              <a:defRPr/>
            </a:pPr>
            <a:r>
              <a:rPr lang="en-US" sz="2300" dirty="0">
                <a:latin typeface="Avenir Next LT Pro" panose="020B0504020202020204" pitchFamily="34" charset="77"/>
              </a:rPr>
              <a:t>The concept of writing S.M.A.R.T. goals is very important for accomplishing individual goals, which in turn are linked to department and University goals. It is also critical for ensuring good communication between employees and supervisors so there are no surprises during annual performance evaluations. </a:t>
            </a:r>
          </a:p>
        </p:txBody>
      </p:sp>
      <p:pic>
        <p:nvPicPr>
          <p:cNvPr id="2" name="Recorded Sound" descr="Recorded Sound">
            <a:hlinkClick r:id="" action="ppaction://media"/>
            <a:extLst>
              <a:ext uri="{FF2B5EF4-FFF2-40B4-BE49-F238E27FC236}">
                <a16:creationId xmlns:a16="http://schemas.microsoft.com/office/drawing/2014/main" id="{21EA4056-2444-E14D-B243-579682FD05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5942258"/>
            <a:ext cx="812800" cy="812800"/>
          </a:xfrm>
          <a:prstGeom prst="rect">
            <a:avLst/>
          </a:prstGeom>
        </p:spPr>
      </p:pic>
    </p:spTree>
    <p:extLst>
      <p:ext uri="{BB962C8B-B14F-4D97-AF65-F5344CB8AC3E}">
        <p14:creationId xmlns:p14="http://schemas.microsoft.com/office/powerpoint/2010/main" val="336174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b="1" dirty="0">
                <a:latin typeface="Avenir Next LT Pro" panose="020B0504020202020204" pitchFamily="34" charset="77"/>
              </a:rPr>
              <a:t>Writing a Goal or Duty</a:t>
            </a:r>
          </a:p>
        </p:txBody>
      </p:sp>
      <p:sp>
        <p:nvSpPr>
          <p:cNvPr id="3" name="Text Placeholder 2"/>
          <p:cNvSpPr>
            <a:spLocks noGrp="1"/>
          </p:cNvSpPr>
          <p:nvPr>
            <p:ph type="body" idx="1"/>
          </p:nvPr>
        </p:nvSpPr>
        <p:spPr>
          <a:xfrm>
            <a:off x="1375402" y="1676630"/>
            <a:ext cx="9597398" cy="823912"/>
          </a:xfrm>
        </p:spPr>
        <p:txBody>
          <a:bodyPr/>
          <a:lstStyle/>
          <a:p>
            <a:r>
              <a:rPr lang="en-US" sz="2900" dirty="0">
                <a:latin typeface="Avenir Next LT Pro" panose="020B0504020202020204" pitchFamily="34" charset="77"/>
              </a:rPr>
              <a:t>Chart 1. Developing Standards for Goals and Duties</a:t>
            </a:r>
          </a:p>
        </p:txBody>
      </p:sp>
      <p:sp>
        <p:nvSpPr>
          <p:cNvPr id="4" name="Content Placeholder 3"/>
          <p:cNvSpPr>
            <a:spLocks noGrp="1"/>
          </p:cNvSpPr>
          <p:nvPr>
            <p:ph sz="half" idx="2"/>
          </p:nvPr>
        </p:nvSpPr>
        <p:spPr>
          <a:xfrm>
            <a:off x="1371600" y="2796248"/>
            <a:ext cx="2873022" cy="3287504"/>
          </a:xfrm>
        </p:spPr>
        <p:txBody>
          <a:bodyPr>
            <a:normAutofit/>
          </a:bodyPr>
          <a:lstStyle/>
          <a:p>
            <a:pPr marL="0" indent="0">
              <a:buNone/>
            </a:pPr>
            <a:r>
              <a:rPr lang="en-US" sz="2300" dirty="0">
                <a:latin typeface="Avenir Next LT Pro" panose="020B0504020202020204" pitchFamily="34" charset="77"/>
              </a:rPr>
              <a:t>Goal/Duty</a:t>
            </a:r>
          </a:p>
          <a:p>
            <a:pPr marL="457200" indent="-457200">
              <a:buFont typeface="+mj-lt"/>
              <a:buAutoNum type="arabicPeriod"/>
            </a:pPr>
            <a:r>
              <a:rPr lang="en-US" sz="2300" dirty="0">
                <a:latin typeface="Avenir Next LT Pro" panose="020B0504020202020204" pitchFamily="34" charset="77"/>
              </a:rPr>
              <a:t>To develop standard operating procedures for administrative staff. </a:t>
            </a:r>
          </a:p>
        </p:txBody>
      </p:sp>
      <p:sp>
        <p:nvSpPr>
          <p:cNvPr id="6" name="Content Placeholder 5"/>
          <p:cNvSpPr>
            <a:spLocks noGrp="1"/>
          </p:cNvSpPr>
          <p:nvPr>
            <p:ph sz="quarter" idx="4"/>
          </p:nvPr>
        </p:nvSpPr>
        <p:spPr>
          <a:xfrm>
            <a:off x="4244622" y="2796248"/>
            <a:ext cx="7770284" cy="3552793"/>
          </a:xfrm>
        </p:spPr>
        <p:txBody>
          <a:bodyPr>
            <a:noAutofit/>
          </a:bodyPr>
          <a:lstStyle/>
          <a:p>
            <a:pPr marL="0" indent="0">
              <a:buNone/>
            </a:pPr>
            <a:r>
              <a:rPr lang="en-US" sz="2300" dirty="0">
                <a:latin typeface="Avenir Next LT Pro" panose="020B0504020202020204" pitchFamily="34" charset="77"/>
              </a:rPr>
              <a:t>Standard</a:t>
            </a:r>
          </a:p>
          <a:p>
            <a:pPr marL="0" indent="0">
              <a:buNone/>
            </a:pPr>
            <a:r>
              <a:rPr lang="en-US" sz="2300" b="1" dirty="0">
                <a:latin typeface="Avenir Next LT Pro" panose="020B0504020202020204" pitchFamily="34" charset="77"/>
              </a:rPr>
              <a:t>What:</a:t>
            </a:r>
            <a:r>
              <a:rPr lang="en-US" sz="2300" dirty="0">
                <a:latin typeface="Avenir Next LT Pro" panose="020B0504020202020204" pitchFamily="34" charset="77"/>
              </a:rPr>
              <a:t> to develop standard operating procedures for administrative staff.</a:t>
            </a:r>
          </a:p>
          <a:p>
            <a:pPr marL="0" indent="0">
              <a:buNone/>
            </a:pPr>
            <a:r>
              <a:rPr lang="en-US" sz="2300" b="1" dirty="0">
                <a:latin typeface="Avenir Next LT Pro" panose="020B0504020202020204" pitchFamily="34" charset="77"/>
              </a:rPr>
              <a:t>How:</a:t>
            </a:r>
            <a:r>
              <a:rPr lang="en-US" sz="2300" dirty="0">
                <a:latin typeface="Avenir Next LT Pro" panose="020B0504020202020204" pitchFamily="34" charset="77"/>
              </a:rPr>
              <a:t> to include service standards, scheduling, ordering, and filing functions</a:t>
            </a:r>
          </a:p>
          <a:p>
            <a:pPr marL="0" indent="0">
              <a:buNone/>
            </a:pPr>
            <a:r>
              <a:rPr lang="en-US" sz="2300" b="1" dirty="0">
                <a:latin typeface="Avenir Next LT Pro" panose="020B0504020202020204" pitchFamily="34" charset="77"/>
              </a:rPr>
              <a:t>Why:</a:t>
            </a:r>
            <a:r>
              <a:rPr lang="en-US" sz="2300" dirty="0">
                <a:latin typeface="Avenir Next LT Pro" panose="020B0504020202020204" pitchFamily="34" charset="77"/>
              </a:rPr>
              <a:t> to orient new staff and ensure consistency</a:t>
            </a:r>
          </a:p>
          <a:p>
            <a:pPr marL="0" indent="0">
              <a:buNone/>
            </a:pPr>
            <a:r>
              <a:rPr lang="en-US" sz="2300" b="1" dirty="0">
                <a:latin typeface="Avenir Next LT Pro" panose="020B0504020202020204" pitchFamily="34" charset="77"/>
              </a:rPr>
              <a:t>When: </a:t>
            </a:r>
            <a:r>
              <a:rPr lang="en-US" sz="2300" dirty="0">
                <a:latin typeface="Avenir Next LT Pro" panose="020B0504020202020204" pitchFamily="34" charset="77"/>
              </a:rPr>
              <a:t>One SOP each quarter</a:t>
            </a:r>
          </a:p>
        </p:txBody>
      </p:sp>
      <p:sp>
        <p:nvSpPr>
          <p:cNvPr id="8" name="Slide Number Placeholder 7"/>
          <p:cNvSpPr>
            <a:spLocks noGrp="1"/>
          </p:cNvSpPr>
          <p:nvPr>
            <p:ph type="sldNum" sz="quarter" idx="12"/>
          </p:nvPr>
        </p:nvSpPr>
        <p:spPr/>
        <p:txBody>
          <a:bodyPr/>
          <a:lstStyle/>
          <a:p>
            <a:fld id="{77710082-2C8B-455E-972C-A3667D4DC918}" type="slidenum">
              <a:rPr lang="en-US" smtClean="0"/>
              <a:t>19</a:t>
            </a:fld>
            <a:endParaRPr lang="en-US" dirty="0"/>
          </a:p>
        </p:txBody>
      </p:sp>
      <p:pic>
        <p:nvPicPr>
          <p:cNvPr id="5" name="Recorded Sound" descr="Recorded Sound">
            <a:hlinkClick r:id="" action="ppaction://media"/>
            <a:extLst>
              <a:ext uri="{FF2B5EF4-FFF2-40B4-BE49-F238E27FC236}">
                <a16:creationId xmlns:a16="http://schemas.microsoft.com/office/drawing/2014/main" id="{66A869B9-DD70-4243-B55D-99534500F8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4195" y="6039884"/>
            <a:ext cx="812800" cy="812800"/>
          </a:xfrm>
          <a:prstGeom prst="rect">
            <a:avLst/>
          </a:prstGeom>
        </p:spPr>
      </p:pic>
    </p:spTree>
    <p:extLst>
      <p:ext uri="{BB962C8B-B14F-4D97-AF65-F5344CB8AC3E}">
        <p14:creationId xmlns:p14="http://schemas.microsoft.com/office/powerpoint/2010/main" val="8566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1205" y="518628"/>
            <a:ext cx="10515600" cy="1024761"/>
          </a:xfrm>
        </p:spPr>
        <p:txBody>
          <a:bodyPr/>
          <a:lstStyle/>
          <a:p>
            <a:r>
              <a:rPr lang="en-US" b="1" dirty="0">
                <a:latin typeface="Avenir Next LT Pro" panose="020B0504020202020204" pitchFamily="34" charset="77"/>
              </a:rPr>
              <a:t>NMHU Performance Evaluation</a:t>
            </a:r>
          </a:p>
        </p:txBody>
      </p:sp>
      <p:sp>
        <p:nvSpPr>
          <p:cNvPr id="3" name="Content Placeholder 2"/>
          <p:cNvSpPr>
            <a:spLocks noGrp="1"/>
          </p:cNvSpPr>
          <p:nvPr>
            <p:ph idx="1"/>
          </p:nvPr>
        </p:nvSpPr>
        <p:spPr>
          <a:xfrm>
            <a:off x="811205" y="1543389"/>
            <a:ext cx="10515600" cy="4351339"/>
          </a:xfrm>
        </p:spPr>
        <p:txBody>
          <a:bodyPr>
            <a:noAutofit/>
          </a:bodyPr>
          <a:lstStyle/>
          <a:p>
            <a:pPr marL="0" indent="0">
              <a:spcAft>
                <a:spcPts val="0"/>
              </a:spcAft>
              <a:buNone/>
            </a:pPr>
            <a:r>
              <a:rPr lang="en-US" sz="3200" dirty="0">
                <a:latin typeface="Avenir Next LT Pro" panose="020B0504020202020204" pitchFamily="34" charset="77"/>
              </a:rPr>
              <a:t>Learning Objectives</a:t>
            </a:r>
          </a:p>
          <a:p>
            <a:pPr>
              <a:lnSpc>
                <a:spcPct val="150000"/>
              </a:lnSpc>
              <a:buFont typeface="Arial" panose="020B0604020202020204" pitchFamily="34" charset="0"/>
              <a:buChar char="•"/>
            </a:pPr>
            <a:r>
              <a:rPr lang="en-US" dirty="0">
                <a:latin typeface="Avenir Next LT Pro" panose="020B0504020202020204" pitchFamily="34" charset="77"/>
              </a:rPr>
              <a:t> </a:t>
            </a:r>
            <a:r>
              <a:rPr lang="en-US" sz="2400" i="0" dirty="0">
                <a:latin typeface="Avenir Next LT Pro" panose="020B0504020202020204" pitchFamily="34" charset="77"/>
              </a:rPr>
              <a:t>Learn the Performance Evaluation process</a:t>
            </a:r>
          </a:p>
          <a:p>
            <a:pPr>
              <a:lnSpc>
                <a:spcPct val="150000"/>
              </a:lnSpc>
              <a:buFont typeface="Arial" panose="020B0604020202020204" pitchFamily="34" charset="0"/>
              <a:buChar char="•"/>
            </a:pPr>
            <a:r>
              <a:rPr lang="en-US" sz="2400" i="0" dirty="0">
                <a:latin typeface="Avenir Next LT Pro" panose="020B0504020202020204" pitchFamily="34" charset="77"/>
              </a:rPr>
              <a:t> Review format for performance assessment</a:t>
            </a:r>
          </a:p>
          <a:p>
            <a:pPr>
              <a:lnSpc>
                <a:spcPct val="150000"/>
              </a:lnSpc>
              <a:buFont typeface="Arial" panose="020B0604020202020204" pitchFamily="34" charset="0"/>
              <a:buChar char="•"/>
            </a:pPr>
            <a:r>
              <a:rPr lang="en-US" sz="2400" i="0" dirty="0">
                <a:latin typeface="Avenir Next LT Pro" panose="020B0504020202020204" pitchFamily="34" charset="77"/>
              </a:rPr>
              <a:t> Review goal setting process</a:t>
            </a:r>
          </a:p>
          <a:p>
            <a:pPr>
              <a:lnSpc>
                <a:spcPct val="150000"/>
              </a:lnSpc>
              <a:buFont typeface="Arial" panose="020B0604020202020204" pitchFamily="34" charset="0"/>
              <a:buChar char="•"/>
            </a:pPr>
            <a:r>
              <a:rPr lang="en-US" sz="2400" i="0" dirty="0">
                <a:latin typeface="Avenir Next LT Pro" panose="020B0504020202020204" pitchFamily="34" charset="77"/>
              </a:rPr>
              <a:t> Share best practices in communicating performance</a:t>
            </a:r>
          </a:p>
          <a:p>
            <a:pPr>
              <a:lnSpc>
                <a:spcPct val="150000"/>
              </a:lnSpc>
              <a:buFont typeface="Arial" panose="020B0604020202020204" pitchFamily="34" charset="0"/>
              <a:buChar char="•"/>
            </a:pPr>
            <a:r>
              <a:rPr lang="en-US" sz="2400" i="0" dirty="0">
                <a:latin typeface="Avenir Next LT Pro" panose="020B0504020202020204" pitchFamily="34" charset="77"/>
              </a:rPr>
              <a:t> Understand the timeline for evaluations and submittal process</a:t>
            </a:r>
          </a:p>
        </p:txBody>
      </p:sp>
      <p:sp>
        <p:nvSpPr>
          <p:cNvPr id="5" name="Slide Number Placeholder 4"/>
          <p:cNvSpPr>
            <a:spLocks noGrp="1"/>
          </p:cNvSpPr>
          <p:nvPr>
            <p:ph type="sldNum" sz="quarter" idx="12"/>
          </p:nvPr>
        </p:nvSpPr>
        <p:spPr/>
        <p:txBody>
          <a:bodyPr/>
          <a:lstStyle/>
          <a:p>
            <a:fld id="{77710082-2C8B-455E-972C-A3667D4DC918}" type="slidenum">
              <a:rPr lang="en-US" smtClean="0"/>
              <a:t>2</a:t>
            </a:fld>
            <a:endParaRPr lang="en-US" dirty="0"/>
          </a:p>
        </p:txBody>
      </p:sp>
      <p:pic>
        <p:nvPicPr>
          <p:cNvPr id="4" name="Recorded Sound" descr="Recorded Sound">
            <a:hlinkClick r:id="" action="ppaction://media"/>
            <a:extLst>
              <a:ext uri="{FF2B5EF4-FFF2-40B4-BE49-F238E27FC236}">
                <a16:creationId xmlns:a16="http://schemas.microsoft.com/office/drawing/2014/main" id="{754CD7BA-94A6-2142-86BE-A8CC4DB7A6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95" y="5894728"/>
            <a:ext cx="812800" cy="812800"/>
          </a:xfrm>
          <a:prstGeom prst="rect">
            <a:avLst/>
          </a:prstGeom>
        </p:spPr>
      </p:pic>
    </p:spTree>
    <p:extLst>
      <p:ext uri="{BB962C8B-B14F-4D97-AF65-F5344CB8AC3E}">
        <p14:creationId xmlns:p14="http://schemas.microsoft.com/office/powerpoint/2010/main" val="344203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371600" y="542915"/>
            <a:ext cx="10132828" cy="797282"/>
          </a:xfrm>
        </p:spPr>
        <p:txBody>
          <a:bodyPr>
            <a:normAutofit/>
          </a:bodyPr>
          <a:lstStyle/>
          <a:p>
            <a:r>
              <a:rPr lang="en-US" sz="4300" b="1" dirty="0">
                <a:latin typeface="Avenir Next LT Pro" panose="020B0504020202020204" pitchFamily="34" charset="77"/>
              </a:rPr>
              <a:t>Performance Review</a:t>
            </a:r>
          </a:p>
        </p:txBody>
      </p:sp>
      <p:sp>
        <p:nvSpPr>
          <p:cNvPr id="3" name="Content Placeholder 2"/>
          <p:cNvSpPr>
            <a:spLocks noGrp="1"/>
          </p:cNvSpPr>
          <p:nvPr>
            <p:ph idx="1"/>
          </p:nvPr>
        </p:nvSpPr>
        <p:spPr>
          <a:xfrm>
            <a:off x="1371600" y="2196126"/>
            <a:ext cx="9601200" cy="4167386"/>
          </a:xfrm>
        </p:spPr>
        <p:txBody>
          <a:bodyPr>
            <a:normAutofit fontScale="85000" lnSpcReduction="10000"/>
          </a:bodyPr>
          <a:lstStyle/>
          <a:p>
            <a:pPr>
              <a:buFont typeface="Arial" panose="020B0604020202020204" pitchFamily="34" charset="0"/>
              <a:buChar char="•"/>
            </a:pPr>
            <a:r>
              <a:rPr lang="en-US" b="1" dirty="0">
                <a:latin typeface="Avenir Next LT Pro" panose="020B0504020202020204" pitchFamily="34" charset="77"/>
              </a:rPr>
              <a:t>Goal 1</a:t>
            </a:r>
            <a:r>
              <a:rPr lang="en-US" dirty="0">
                <a:latin typeface="Avenir Next LT Pro" panose="020B0504020202020204" pitchFamily="34" charset="77"/>
              </a:rPr>
              <a:t> – Support the NMHU mission and priorities by providing academic excellence, academic integration and student success. (Every employee’s position exists to support the University’s mission and priorities and individual performance can be assessed related to the priorities). </a:t>
            </a:r>
          </a:p>
          <a:p>
            <a:pPr marL="0" indent="0">
              <a:buNone/>
            </a:pPr>
            <a:r>
              <a:rPr lang="en-US" dirty="0">
                <a:latin typeface="Avenir Next LT Pro" panose="020B0504020202020204" pitchFamily="34" charset="77"/>
              </a:rPr>
              <a:t>-For example: </a:t>
            </a:r>
            <a:r>
              <a:rPr lang="en-US" i="1" dirty="0">
                <a:latin typeface="Avenir Next LT Pro" panose="020B0504020202020204" pitchFamily="34" charset="77"/>
              </a:rPr>
              <a:t>Appraisal for a facilities position – Employee effectively maintains buildings insuring that all mechanical systems are in working order so employees and students have a positive work and learning environment.</a:t>
            </a:r>
            <a:endParaRPr lang="en-US" dirty="0">
              <a:latin typeface="Avenir Next LT Pro" panose="020B0504020202020204" pitchFamily="34" charset="77"/>
            </a:endParaRPr>
          </a:p>
          <a:p>
            <a:pPr marL="0" indent="0">
              <a:buNone/>
            </a:pPr>
            <a:r>
              <a:rPr lang="en-US" i="1" dirty="0">
                <a:latin typeface="Avenir Next LT Pro" panose="020B0504020202020204" pitchFamily="34" charset="77"/>
              </a:rPr>
              <a:t>-Appraisal for an accounting position – Employee met deadlines for period financial close with accuracy insuring that the institution had timely accurate reports for decision-making.</a:t>
            </a:r>
            <a:endParaRPr lang="en-US" dirty="0">
              <a:latin typeface="Avenir Next LT Pro" panose="020B0504020202020204" pitchFamily="34" charset="77"/>
            </a:endParaRPr>
          </a:p>
          <a:p>
            <a:pPr>
              <a:buFont typeface="Arial" panose="020B0604020202020204" pitchFamily="34" charset="0"/>
              <a:buChar char="•"/>
            </a:pPr>
            <a:r>
              <a:rPr lang="en-US" b="1" dirty="0">
                <a:latin typeface="Avenir Next LT Pro" panose="020B0504020202020204" pitchFamily="34" charset="77"/>
              </a:rPr>
              <a:t>Goal 2</a:t>
            </a:r>
            <a:r>
              <a:rPr lang="en-US" dirty="0">
                <a:latin typeface="Avenir Next LT Pro" panose="020B0504020202020204" pitchFamily="34" charset="77"/>
              </a:rPr>
              <a:t> – Select the most important job responsibility and assess the employee’s performance against that responsibility. </a:t>
            </a:r>
          </a:p>
          <a:p>
            <a:pPr>
              <a:buFont typeface="Arial" panose="020B0604020202020204" pitchFamily="34" charset="0"/>
              <a:buChar char="•"/>
            </a:pPr>
            <a:r>
              <a:rPr lang="en-US" b="1" dirty="0">
                <a:latin typeface="Avenir Next LT Pro" panose="020B0504020202020204" pitchFamily="34" charset="77"/>
              </a:rPr>
              <a:t>Goal 3</a:t>
            </a:r>
            <a:r>
              <a:rPr lang="en-US" dirty="0">
                <a:latin typeface="Avenir Next LT Pro" panose="020B0504020202020204" pitchFamily="34" charset="77"/>
              </a:rPr>
              <a:t> – Select another important responsibility and assess the employee’s performance against that responsibility.  </a:t>
            </a:r>
          </a:p>
          <a:p>
            <a:pPr>
              <a:buFont typeface="Arial" panose="020B0604020202020204" pitchFamily="34" charset="0"/>
              <a:buChar char="•"/>
            </a:pPr>
            <a:r>
              <a:rPr lang="en-US" b="1" dirty="0">
                <a:latin typeface="Avenir Next LT Pro" panose="020B0504020202020204" pitchFamily="34" charset="77"/>
              </a:rPr>
              <a:t>Goal 4</a:t>
            </a:r>
            <a:r>
              <a:rPr lang="en-US" dirty="0">
                <a:latin typeface="Avenir Next LT Pro" panose="020B0504020202020204" pitchFamily="34" charset="77"/>
              </a:rPr>
              <a:t> – Assess employee performance related to their teamwork within the department and with other departments who they work closely with to accomplish the department goals.</a:t>
            </a:r>
          </a:p>
        </p:txBody>
      </p:sp>
      <p:sp>
        <p:nvSpPr>
          <p:cNvPr id="5" name="Slide Number Placeholder 4"/>
          <p:cNvSpPr>
            <a:spLocks noGrp="1"/>
          </p:cNvSpPr>
          <p:nvPr>
            <p:ph type="sldNum" sz="quarter" idx="12"/>
          </p:nvPr>
        </p:nvSpPr>
        <p:spPr/>
        <p:txBody>
          <a:bodyPr/>
          <a:lstStyle/>
          <a:p>
            <a:fld id="{77710082-2C8B-455E-972C-A3667D4DC918}" type="slidenum">
              <a:rPr lang="en-US" smtClean="0"/>
              <a:t>20</a:t>
            </a:fld>
            <a:endParaRPr lang="en-US" dirty="0"/>
          </a:p>
        </p:txBody>
      </p:sp>
      <p:sp>
        <p:nvSpPr>
          <p:cNvPr id="2" name="TextBox 1">
            <a:extLst>
              <a:ext uri="{FF2B5EF4-FFF2-40B4-BE49-F238E27FC236}">
                <a16:creationId xmlns:a16="http://schemas.microsoft.com/office/drawing/2014/main" id="{5BF0ED48-CBE1-AE40-987D-324770472C24}"/>
              </a:ext>
            </a:extLst>
          </p:cNvPr>
          <p:cNvSpPr txBox="1"/>
          <p:nvPr/>
        </p:nvSpPr>
        <p:spPr>
          <a:xfrm>
            <a:off x="1481677" y="1167997"/>
            <a:ext cx="9668126" cy="1200329"/>
          </a:xfrm>
          <a:prstGeom prst="rect">
            <a:avLst/>
          </a:prstGeom>
          <a:noFill/>
        </p:spPr>
        <p:txBody>
          <a:bodyPr wrap="square" rtlCol="0">
            <a:spAutoFit/>
          </a:bodyPr>
          <a:lstStyle/>
          <a:p>
            <a:r>
              <a:rPr lang="en-US" dirty="0">
                <a:latin typeface="Avenir Next LT Pro" panose="020B0504020202020204" pitchFamily="34" charset="77"/>
              </a:rPr>
              <a:t>The performance section contains 4 performance objectives and a checkbox for the rating.  Performance objective #1 asks the rater to assess the employee’s performance related to a key University priority.  </a:t>
            </a:r>
          </a:p>
          <a:p>
            <a:endParaRPr lang="en-US" dirty="0"/>
          </a:p>
        </p:txBody>
      </p:sp>
      <p:pic>
        <p:nvPicPr>
          <p:cNvPr id="4" name="Recorded Sound" descr="Recorded Sound">
            <a:hlinkClick r:id="" action="ppaction://media"/>
            <a:extLst>
              <a:ext uri="{FF2B5EF4-FFF2-40B4-BE49-F238E27FC236}">
                <a16:creationId xmlns:a16="http://schemas.microsoft.com/office/drawing/2014/main" id="{F1F888D6-7BFA-F041-A082-92EAE8877C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197" y="6045200"/>
            <a:ext cx="812800" cy="812800"/>
          </a:xfrm>
          <a:prstGeom prst="rect">
            <a:avLst/>
          </a:prstGeom>
        </p:spPr>
      </p:pic>
    </p:spTree>
    <p:extLst>
      <p:ext uri="{BB962C8B-B14F-4D97-AF65-F5344CB8AC3E}">
        <p14:creationId xmlns:p14="http://schemas.microsoft.com/office/powerpoint/2010/main" val="114830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371600" y="579475"/>
            <a:ext cx="9516139" cy="1014214"/>
          </a:xfrm>
        </p:spPr>
        <p:txBody>
          <a:bodyPr>
            <a:noAutofit/>
          </a:bodyPr>
          <a:lstStyle/>
          <a:p>
            <a:r>
              <a:rPr lang="en-US" sz="3500" b="1" dirty="0">
                <a:latin typeface="Avenir Next LT Pro" panose="020B0504020202020204" pitchFamily="34" charset="77"/>
              </a:rPr>
              <a:t>Presidential and Institutional Targets for University Priorities</a:t>
            </a:r>
          </a:p>
        </p:txBody>
      </p:sp>
      <p:sp>
        <p:nvSpPr>
          <p:cNvPr id="3" name="Content Placeholder 2"/>
          <p:cNvSpPr>
            <a:spLocks noGrp="1"/>
          </p:cNvSpPr>
          <p:nvPr>
            <p:ph idx="1"/>
          </p:nvPr>
        </p:nvSpPr>
        <p:spPr>
          <a:xfrm>
            <a:off x="1531087" y="1598263"/>
            <a:ext cx="9516139" cy="4765249"/>
          </a:xfrm>
        </p:spPr>
        <p:txBody>
          <a:bodyPr>
            <a:normAutofit fontScale="77500" lnSpcReduction="20000"/>
          </a:bodyPr>
          <a:lstStyle/>
          <a:p>
            <a:pPr marL="0" lvl="0" indent="0">
              <a:buNone/>
            </a:pPr>
            <a:endParaRPr lang="en-US" dirty="0">
              <a:latin typeface="Avenir Next LT Pro" panose="020B0504020202020204" pitchFamily="34" charset="77"/>
            </a:endParaRPr>
          </a:p>
          <a:p>
            <a:pPr>
              <a:buFont typeface="Wingdings" pitchFamily="2" charset="2"/>
              <a:buChar char="Ø"/>
            </a:pPr>
            <a:r>
              <a:rPr lang="en-US" b="1" dirty="0">
                <a:latin typeface="Avenir Next LT Pro" panose="020B0504020202020204" pitchFamily="34" charset="77"/>
              </a:rPr>
              <a:t>Vibrant Campus and University Life:</a:t>
            </a:r>
            <a:endParaRPr lang="en-US" dirty="0">
              <a:latin typeface="Avenir Next LT Pro" panose="020B0504020202020204" pitchFamily="34" charset="77"/>
            </a:endParaRPr>
          </a:p>
          <a:p>
            <a:pPr lvl="0">
              <a:buFont typeface="Arial" panose="020B0604020202020204" pitchFamily="34" charset="0"/>
              <a:buChar char="•"/>
            </a:pPr>
            <a:r>
              <a:rPr lang="en-US" sz="1800" dirty="0">
                <a:latin typeface="Avenir Next LT Pro" panose="020B0504020202020204" pitchFamily="34" charset="77"/>
              </a:rPr>
              <a:t>Campus recreation and intramural sports programs will increase through enhanced programming and staff support as evidenced by local and/or national measures of student satisfaction with campus life.</a:t>
            </a:r>
          </a:p>
          <a:p>
            <a:pPr>
              <a:buFont typeface="Arial" panose="020B0604020202020204" pitchFamily="34" charset="0"/>
              <a:buChar char="•"/>
            </a:pPr>
            <a:r>
              <a:rPr lang="en-US" sz="2100" dirty="0">
                <a:latin typeface="Avenir Next LT Pro" panose="020B0504020202020204" pitchFamily="34" charset="77"/>
              </a:rPr>
              <a:t>HU students, staff and faculty will have the opportunity to participate in more, and more meaningful major cultural events as evidenced by local measures of student, staff, and faculty satisfaction.</a:t>
            </a:r>
            <a:r>
              <a:rPr lang="en-US" sz="2100" b="1" dirty="0">
                <a:latin typeface="Avenir Next LT Pro" panose="020B0504020202020204" pitchFamily="34" charset="77"/>
              </a:rPr>
              <a:t> </a:t>
            </a:r>
          </a:p>
          <a:p>
            <a:pPr>
              <a:buFont typeface="Wingdings" pitchFamily="2" charset="2"/>
              <a:buChar char="Ø"/>
            </a:pPr>
            <a:r>
              <a:rPr lang="en-US" sz="2100" b="1" dirty="0">
                <a:latin typeface="Avenir Next LT Pro" panose="020B0504020202020204" pitchFamily="34" charset="77"/>
              </a:rPr>
              <a:t>Community Partnerships:</a:t>
            </a:r>
            <a:endParaRPr lang="en-US" sz="2100" dirty="0">
              <a:latin typeface="Avenir Next LT Pro" panose="020B0504020202020204" pitchFamily="34" charset="77"/>
            </a:endParaRPr>
          </a:p>
          <a:p>
            <a:pPr lvl="0">
              <a:buFont typeface="Arial" panose="020B0604020202020204" pitchFamily="34" charset="0"/>
              <a:buChar char="•"/>
            </a:pPr>
            <a:r>
              <a:rPr lang="en-US" sz="2100" dirty="0">
                <a:latin typeface="Avenir Next LT Pro" panose="020B0504020202020204" pitchFamily="34" charset="77"/>
              </a:rPr>
              <a:t>Increased internship opportunities through community partnerships in Las Vegas and Northern New Mexico.</a:t>
            </a:r>
          </a:p>
          <a:p>
            <a:pPr lvl="0">
              <a:buFont typeface="Arial" panose="020B0604020202020204" pitchFamily="34" charset="0"/>
              <a:buChar char="•"/>
            </a:pPr>
            <a:r>
              <a:rPr lang="en-US" sz="2100" dirty="0">
                <a:latin typeface="Avenir Next LT Pro" panose="020B0504020202020204" pitchFamily="34" charset="77"/>
              </a:rPr>
              <a:t>HU staff will play a more prominent role in community life by virtue of participation on boards and civic organizations.</a:t>
            </a:r>
          </a:p>
          <a:p>
            <a:pPr>
              <a:buFont typeface="Wingdings" pitchFamily="2" charset="2"/>
              <a:buChar char="Ø"/>
            </a:pPr>
            <a:r>
              <a:rPr lang="en-US" sz="2100" b="1" dirty="0">
                <a:latin typeface="Avenir Next LT Pro" panose="020B0504020202020204" pitchFamily="34" charset="77"/>
              </a:rPr>
              <a:t>Technological Advancement and Innovation:</a:t>
            </a:r>
            <a:endParaRPr lang="en-US" sz="2100" dirty="0">
              <a:latin typeface="Avenir Next LT Pro" panose="020B0504020202020204" pitchFamily="34" charset="77"/>
            </a:endParaRPr>
          </a:p>
          <a:p>
            <a:pPr lvl="0">
              <a:buFont typeface="Arial" panose="020B0604020202020204" pitchFamily="34" charset="0"/>
              <a:buChar char="•"/>
            </a:pPr>
            <a:r>
              <a:rPr lang="en-US" sz="2100" dirty="0">
                <a:latin typeface="Avenir Next LT Pro" panose="020B0504020202020204" pitchFamily="34" charset="77"/>
              </a:rPr>
              <a:t>Create and implement a University-wide Technology Plan by 2021.</a:t>
            </a:r>
          </a:p>
          <a:p>
            <a:pPr lvl="0">
              <a:buFont typeface="Arial" panose="020B0604020202020204" pitchFamily="34" charset="0"/>
              <a:buChar char="•"/>
            </a:pPr>
            <a:r>
              <a:rPr lang="en-US" sz="2100" dirty="0">
                <a:latin typeface="Avenir Next LT Pro" panose="020B0504020202020204" pitchFamily="34" charset="77"/>
              </a:rPr>
              <a:t>Acquisition and use of critical software to enhance student advising, course scheduling, recruitment, and retention activity.</a:t>
            </a:r>
          </a:p>
          <a:p>
            <a:pPr lvl="0">
              <a:buFont typeface="Arial" panose="020B0604020202020204" pitchFamily="34" charset="0"/>
              <a:buChar char="•"/>
            </a:pPr>
            <a:r>
              <a:rPr lang="en-US" sz="2100" dirty="0">
                <a:latin typeface="Avenir Next LT Pro" panose="020B0504020202020204" pitchFamily="34" charset="77"/>
              </a:rPr>
              <a:t>Acquisition and use of critical software to streamline business practices.</a:t>
            </a:r>
          </a:p>
          <a:p>
            <a:pPr lvl="0">
              <a:buFont typeface="Arial" panose="020B0604020202020204" pitchFamily="34" charset="0"/>
              <a:buChar char="•"/>
            </a:pPr>
            <a:endParaRPr lang="en-US" sz="1800" dirty="0">
              <a:latin typeface="Avenir Next LT Pro" panose="020B0504020202020204" pitchFamily="34" charset="77"/>
            </a:endParaRPr>
          </a:p>
          <a:p>
            <a:pPr>
              <a:buFont typeface="Wingdings" pitchFamily="2" charset="2"/>
              <a:buChar char="Ø"/>
            </a:pPr>
            <a:endParaRPr lang="en-US" sz="3200" dirty="0">
              <a:latin typeface="Avenir Next LT Pro" panose="020B0504020202020204" pitchFamily="34" charset="77"/>
            </a:endParaRPr>
          </a:p>
        </p:txBody>
      </p:sp>
      <p:sp>
        <p:nvSpPr>
          <p:cNvPr id="5" name="Slide Number Placeholder 4"/>
          <p:cNvSpPr>
            <a:spLocks noGrp="1"/>
          </p:cNvSpPr>
          <p:nvPr>
            <p:ph type="sldNum" sz="quarter" idx="12"/>
          </p:nvPr>
        </p:nvSpPr>
        <p:spPr/>
        <p:txBody>
          <a:bodyPr/>
          <a:lstStyle/>
          <a:p>
            <a:fld id="{77710082-2C8B-455E-972C-A3667D4DC918}" type="slidenum">
              <a:rPr lang="en-US" smtClean="0"/>
              <a:t>21</a:t>
            </a:fld>
            <a:endParaRPr lang="en-US" dirty="0"/>
          </a:p>
        </p:txBody>
      </p:sp>
      <p:pic>
        <p:nvPicPr>
          <p:cNvPr id="7" name="Recorded Sound" descr="Recorded Sound">
            <a:hlinkClick r:id="" action="ppaction://media"/>
            <a:extLst>
              <a:ext uri="{FF2B5EF4-FFF2-40B4-BE49-F238E27FC236}">
                <a16:creationId xmlns:a16="http://schemas.microsoft.com/office/drawing/2014/main" id="{455ACE8B-E4CD-094D-802B-4474DE4FC2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8287" y="6045200"/>
            <a:ext cx="812800" cy="812800"/>
          </a:xfrm>
          <a:prstGeom prst="rect">
            <a:avLst/>
          </a:prstGeom>
        </p:spPr>
      </p:pic>
    </p:spTree>
    <p:extLst>
      <p:ext uri="{BB962C8B-B14F-4D97-AF65-F5344CB8AC3E}">
        <p14:creationId xmlns:p14="http://schemas.microsoft.com/office/powerpoint/2010/main" val="183290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371600" y="685800"/>
            <a:ext cx="9601200" cy="1014214"/>
          </a:xfrm>
        </p:spPr>
        <p:txBody>
          <a:bodyPr>
            <a:normAutofit/>
          </a:bodyPr>
          <a:lstStyle/>
          <a:p>
            <a:r>
              <a:rPr lang="en-US" sz="4300" b="1" dirty="0">
                <a:latin typeface="Avenir Next LT Pro" panose="020B0504020202020204" pitchFamily="34" charset="77"/>
              </a:rPr>
              <a:t>NMHU Performance Evaluation</a:t>
            </a:r>
          </a:p>
        </p:txBody>
      </p:sp>
      <p:sp>
        <p:nvSpPr>
          <p:cNvPr id="3" name="Content Placeholder 2"/>
          <p:cNvSpPr>
            <a:spLocks noGrp="1"/>
          </p:cNvSpPr>
          <p:nvPr>
            <p:ph idx="1"/>
          </p:nvPr>
        </p:nvSpPr>
        <p:spPr>
          <a:xfrm>
            <a:off x="1371600" y="1700014"/>
            <a:ext cx="9601200" cy="4167386"/>
          </a:xfrm>
        </p:spPr>
        <p:txBody>
          <a:bodyPr>
            <a:normAutofit/>
          </a:bodyPr>
          <a:lstStyle/>
          <a:p>
            <a:pPr marL="0" indent="0">
              <a:buNone/>
            </a:pPr>
            <a:r>
              <a:rPr lang="en-US" sz="3100" b="1" dirty="0">
                <a:latin typeface="Avenir Next LT Pro" panose="020B0504020202020204" pitchFamily="34" charset="77"/>
              </a:rPr>
              <a:t>Process and Timing</a:t>
            </a:r>
          </a:p>
          <a:p>
            <a:pPr>
              <a:buFont typeface="Arial" panose="020B0604020202020204" pitchFamily="34" charset="0"/>
              <a:buChar char="•"/>
            </a:pPr>
            <a:r>
              <a:rPr lang="en-US" sz="2500" dirty="0">
                <a:latin typeface="Avenir Next LT Pro" panose="020B0504020202020204" pitchFamily="34" charset="77"/>
              </a:rPr>
              <a:t>Review period is July </a:t>
            </a:r>
            <a:r>
              <a:rPr lang="en-US" sz="2500" dirty="0" smtClean="0">
                <a:latin typeface="Avenir Next LT Pro" panose="020B0504020202020204" pitchFamily="34" charset="77"/>
              </a:rPr>
              <a:t>1, 2020 </a:t>
            </a:r>
            <a:r>
              <a:rPr lang="en-US" sz="2500" dirty="0">
                <a:latin typeface="Avenir Next LT Pro" panose="020B0504020202020204" pitchFamily="34" charset="77"/>
              </a:rPr>
              <a:t>– June </a:t>
            </a:r>
            <a:r>
              <a:rPr lang="en-US" sz="2500" dirty="0" smtClean="0">
                <a:latin typeface="Avenir Next LT Pro" panose="020B0504020202020204" pitchFamily="34" charset="77"/>
              </a:rPr>
              <a:t>30, 2021</a:t>
            </a:r>
            <a:endParaRPr lang="en-US" sz="2500" dirty="0">
              <a:latin typeface="Avenir Next LT Pro" panose="020B0504020202020204" pitchFamily="34" charset="77"/>
            </a:endParaRPr>
          </a:p>
          <a:p>
            <a:pPr>
              <a:buFont typeface="Arial" panose="020B0604020202020204" pitchFamily="34" charset="0"/>
              <a:buChar char="•"/>
            </a:pPr>
            <a:r>
              <a:rPr lang="en-US" sz="2500" dirty="0">
                <a:latin typeface="Avenir Next LT Pro" panose="020B0504020202020204" pitchFamily="34" charset="77"/>
              </a:rPr>
              <a:t>Reviews are due on August </a:t>
            </a:r>
            <a:r>
              <a:rPr lang="en-US" sz="2500" dirty="0">
                <a:latin typeface="Avenir Next LT Pro" panose="020B0504020202020204" pitchFamily="34" charset="77"/>
              </a:rPr>
              <a:t>2</a:t>
            </a:r>
            <a:r>
              <a:rPr lang="en-US" sz="2500" dirty="0" smtClean="0">
                <a:latin typeface="Avenir Next LT Pro" panose="020B0504020202020204" pitchFamily="34" charset="77"/>
              </a:rPr>
              <a:t>, 2021, </a:t>
            </a:r>
            <a:r>
              <a:rPr lang="en-US" sz="2500" dirty="0">
                <a:latin typeface="Avenir Next LT Pro" panose="020B0504020202020204" pitchFamily="34" charset="77"/>
              </a:rPr>
              <a:t>when all approved evaluations have been submitted… factor in time for approvals</a:t>
            </a:r>
          </a:p>
          <a:p>
            <a:pPr>
              <a:buFont typeface="Arial" panose="020B0604020202020204" pitchFamily="34" charset="0"/>
              <a:buChar char="•"/>
            </a:pPr>
            <a:r>
              <a:rPr lang="en-US" sz="2500" dirty="0">
                <a:latin typeface="Avenir Next LT Pro" panose="020B0504020202020204" pitchFamily="34" charset="77"/>
              </a:rPr>
              <a:t>Approvals are rating supervisor/manager and the next higher level of </a:t>
            </a:r>
            <a:r>
              <a:rPr lang="en-US" sz="2500" dirty="0" smtClean="0">
                <a:latin typeface="Avenir Next LT Pro" panose="020B0504020202020204" pitchFamily="34" charset="77"/>
              </a:rPr>
              <a:t>management if an evaluation in any category is “Needs Improvement”</a:t>
            </a:r>
            <a:endParaRPr lang="en-US" sz="2500" dirty="0">
              <a:latin typeface="Avenir Next LT Pro" panose="020B0504020202020204" pitchFamily="34" charset="77"/>
            </a:endParaRPr>
          </a:p>
          <a:p>
            <a:pPr>
              <a:buFont typeface="Arial" panose="020B0604020202020204" pitchFamily="34" charset="0"/>
              <a:buChar char="•"/>
            </a:pPr>
            <a:r>
              <a:rPr lang="en-US" sz="2500" dirty="0">
                <a:latin typeface="Avenir Next LT Pro" panose="020B0504020202020204" pitchFamily="34" charset="77"/>
              </a:rPr>
              <a:t>Employee acknowledgement signature occurs after approval and evaluation discussion</a:t>
            </a:r>
          </a:p>
          <a:p>
            <a:pPr>
              <a:buFont typeface="Wingdings" panose="05000000000000000000" pitchFamily="2" charset="2"/>
              <a:buChar char="Ø"/>
            </a:pPr>
            <a:endParaRPr lang="en-US" dirty="0">
              <a:latin typeface="+mj-lt"/>
            </a:endParaRPr>
          </a:p>
        </p:txBody>
      </p:sp>
      <p:sp>
        <p:nvSpPr>
          <p:cNvPr id="5" name="Slide Number Placeholder 4"/>
          <p:cNvSpPr>
            <a:spLocks noGrp="1"/>
          </p:cNvSpPr>
          <p:nvPr>
            <p:ph type="sldNum" sz="quarter" idx="12"/>
          </p:nvPr>
        </p:nvSpPr>
        <p:spPr/>
        <p:txBody>
          <a:bodyPr/>
          <a:lstStyle/>
          <a:p>
            <a:fld id="{77710082-2C8B-455E-972C-A3667D4DC918}" type="slidenum">
              <a:rPr lang="en-US" smtClean="0"/>
              <a:t>22</a:t>
            </a:fld>
            <a:endParaRPr lang="en-US" dirty="0"/>
          </a:p>
        </p:txBody>
      </p:sp>
      <p:pic>
        <p:nvPicPr>
          <p:cNvPr id="2" name="Recorded Sound" descr="Recorded Sound">
            <a:hlinkClick r:id="" action="ppaction://media"/>
            <a:extLst>
              <a:ext uri="{FF2B5EF4-FFF2-40B4-BE49-F238E27FC236}">
                <a16:creationId xmlns:a16="http://schemas.microsoft.com/office/drawing/2014/main" id="{629E93D5-2531-944D-BDD5-24BC1C850A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461" y="6045200"/>
            <a:ext cx="812800" cy="812800"/>
          </a:xfrm>
          <a:prstGeom prst="rect">
            <a:avLst/>
          </a:prstGeom>
        </p:spPr>
      </p:pic>
    </p:spTree>
    <p:extLst>
      <p:ext uri="{BB962C8B-B14F-4D97-AF65-F5344CB8AC3E}">
        <p14:creationId xmlns:p14="http://schemas.microsoft.com/office/powerpoint/2010/main" val="78438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371599" y="685800"/>
            <a:ext cx="10320965" cy="1014214"/>
          </a:xfrm>
        </p:spPr>
        <p:txBody>
          <a:bodyPr>
            <a:noAutofit/>
          </a:bodyPr>
          <a:lstStyle/>
          <a:p>
            <a:r>
              <a:rPr lang="en-US" sz="3300" b="1" dirty="0">
                <a:latin typeface="Avenir Next LT Pro" panose="020B0504020202020204" pitchFamily="34" charset="77"/>
              </a:rPr>
              <a:t>Conducting an Effective Performance Evaluation</a:t>
            </a:r>
          </a:p>
        </p:txBody>
      </p:sp>
      <p:sp>
        <p:nvSpPr>
          <p:cNvPr id="3" name="Content Placeholder 2"/>
          <p:cNvSpPr>
            <a:spLocks noGrp="1"/>
          </p:cNvSpPr>
          <p:nvPr>
            <p:ph idx="1"/>
          </p:nvPr>
        </p:nvSpPr>
        <p:spPr>
          <a:xfrm>
            <a:off x="1541720" y="1362830"/>
            <a:ext cx="9516139" cy="5252484"/>
          </a:xfrm>
        </p:spPr>
        <p:txBody>
          <a:bodyPr>
            <a:normAutofit fontScale="92500" lnSpcReduction="10000"/>
          </a:bodyPr>
          <a:lstStyle/>
          <a:p>
            <a:pPr>
              <a:buFont typeface="Wingdings" pitchFamily="2" charset="2"/>
              <a:buChar char="Ø"/>
            </a:pPr>
            <a:r>
              <a:rPr lang="en-US" b="1" dirty="0">
                <a:latin typeface="Avenir Next LT Pro" panose="020B0504020202020204" pitchFamily="34" charset="77"/>
              </a:rPr>
              <a:t>Prepare yourself and your employee</a:t>
            </a:r>
            <a:r>
              <a:rPr lang="en-US" sz="3200" dirty="0">
                <a:latin typeface="Avenir Next LT Pro" panose="020B0504020202020204" pitchFamily="34" charset="77"/>
              </a:rPr>
              <a:t> </a:t>
            </a:r>
          </a:p>
          <a:p>
            <a:pPr lvl="0">
              <a:buFont typeface="Arial" panose="020B0604020202020204" pitchFamily="34" charset="0"/>
              <a:buChar char="•"/>
            </a:pPr>
            <a:r>
              <a:rPr lang="en-US" sz="1900" dirty="0">
                <a:latin typeface="Avenir Next LT Pro" panose="020B0504020202020204" pitchFamily="34" charset="77"/>
              </a:rPr>
              <a:t>Schedule ample time and a private place for the discussion</a:t>
            </a:r>
          </a:p>
          <a:p>
            <a:pPr lvl="0">
              <a:buFont typeface="Arial" panose="020B0604020202020204" pitchFamily="34" charset="0"/>
              <a:buChar char="•"/>
            </a:pPr>
            <a:r>
              <a:rPr lang="en-US" sz="1900" dirty="0">
                <a:latin typeface="Avenir Next LT Pro" panose="020B0504020202020204" pitchFamily="34" charset="77"/>
              </a:rPr>
              <a:t>Notify the employee in advance, in writing</a:t>
            </a:r>
          </a:p>
          <a:p>
            <a:pPr lvl="0">
              <a:buFont typeface="Arial" panose="020B0604020202020204" pitchFamily="34" charset="0"/>
              <a:buChar char="•"/>
            </a:pPr>
            <a:r>
              <a:rPr lang="en-US" sz="1900" dirty="0">
                <a:latin typeface="Avenir Next LT Pro" panose="020B0504020202020204" pitchFamily="34" charset="77"/>
              </a:rPr>
              <a:t>Review employee’s job description </a:t>
            </a:r>
          </a:p>
          <a:p>
            <a:pPr lvl="0">
              <a:buFont typeface="Arial" panose="020B0604020202020204" pitchFamily="34" charset="0"/>
              <a:buChar char="•"/>
            </a:pPr>
            <a:r>
              <a:rPr lang="en-US" sz="1900" dirty="0">
                <a:latin typeface="Avenir Next LT Pro" panose="020B0504020202020204" pitchFamily="34" charset="77"/>
              </a:rPr>
              <a:t>Review documentation (notes, letters, files, etc.) before working on the review</a:t>
            </a:r>
          </a:p>
          <a:p>
            <a:pPr lvl="0">
              <a:buFont typeface="Arial" panose="020B0604020202020204" pitchFamily="34" charset="0"/>
              <a:buChar char="•"/>
            </a:pPr>
            <a:r>
              <a:rPr lang="en-US" sz="1900" dirty="0">
                <a:latin typeface="Avenir Next LT Pro" panose="020B0504020202020204" pitchFamily="34" charset="77"/>
              </a:rPr>
              <a:t>Remember that performance management is a key service to your employees and department</a:t>
            </a:r>
          </a:p>
          <a:p>
            <a:pPr>
              <a:buFont typeface="Wingdings" pitchFamily="2" charset="2"/>
              <a:buChar char="Ø"/>
            </a:pPr>
            <a:r>
              <a:rPr lang="en-US" b="1" dirty="0">
                <a:latin typeface="Avenir Next LT Pro" panose="020B0504020202020204" pitchFamily="34" charset="77"/>
              </a:rPr>
              <a:t>Make it “priority time”</a:t>
            </a:r>
            <a:endParaRPr lang="en-US" dirty="0">
              <a:latin typeface="Avenir Next LT Pro" panose="020B0504020202020204" pitchFamily="34" charset="77"/>
            </a:endParaRPr>
          </a:p>
          <a:p>
            <a:pPr lvl="0">
              <a:buFont typeface="Arial" panose="020B0604020202020204" pitchFamily="34" charset="0"/>
              <a:buChar char="•"/>
            </a:pPr>
            <a:r>
              <a:rPr lang="en-US" sz="1900" dirty="0">
                <a:latin typeface="Avenir Next LT Pro" panose="020B0504020202020204" pitchFamily="34" charset="77"/>
              </a:rPr>
              <a:t>Create an agenda for the meeting</a:t>
            </a:r>
          </a:p>
          <a:p>
            <a:pPr lvl="0">
              <a:buFont typeface="Arial" panose="020B0604020202020204" pitchFamily="34" charset="0"/>
              <a:buChar char="•"/>
            </a:pPr>
            <a:r>
              <a:rPr lang="en-US" sz="1900" dirty="0">
                <a:latin typeface="Avenir Next LT Pro" panose="020B0504020202020204" pitchFamily="34" charset="77"/>
              </a:rPr>
              <a:t>Minimize interruptions</a:t>
            </a:r>
          </a:p>
          <a:p>
            <a:pPr>
              <a:buFont typeface="Wingdings" pitchFamily="2" charset="2"/>
              <a:buChar char="Ø"/>
            </a:pPr>
            <a:r>
              <a:rPr lang="en-US" sz="2200" b="1" dirty="0">
                <a:latin typeface="Avenir Next LT Pro" panose="020B0504020202020204" pitchFamily="34" charset="77"/>
              </a:rPr>
              <a:t>Set a tone of collaboration</a:t>
            </a:r>
            <a:endParaRPr lang="en-US" sz="2200" dirty="0">
              <a:latin typeface="Avenir Next LT Pro" panose="020B0504020202020204" pitchFamily="34" charset="77"/>
            </a:endParaRPr>
          </a:p>
          <a:p>
            <a:pPr lvl="0">
              <a:buFont typeface="Arial" panose="020B0604020202020204" pitchFamily="34" charset="0"/>
              <a:buChar char="•"/>
            </a:pPr>
            <a:r>
              <a:rPr lang="en-US" sz="1900" dirty="0">
                <a:latin typeface="Avenir Next LT Pro" panose="020B0504020202020204" pitchFamily="34" charset="77"/>
              </a:rPr>
              <a:t>Start the discussion on a positive note</a:t>
            </a:r>
          </a:p>
          <a:p>
            <a:pPr lvl="0">
              <a:buFont typeface="Arial" panose="020B0604020202020204" pitchFamily="34" charset="0"/>
              <a:buChar char="•"/>
            </a:pPr>
            <a:r>
              <a:rPr lang="en-US" sz="1900" dirty="0">
                <a:latin typeface="Avenir Next LT Pro" panose="020B0504020202020204" pitchFamily="34" charset="77"/>
              </a:rPr>
              <a:t>Encourage your employee’s participation</a:t>
            </a:r>
          </a:p>
          <a:p>
            <a:pPr lvl="0">
              <a:buFont typeface="Arial" panose="020B0604020202020204" pitchFamily="34" charset="0"/>
              <a:buChar char="•"/>
            </a:pPr>
            <a:endParaRPr lang="en-US" dirty="0">
              <a:latin typeface="Avenir Next LT Pro" panose="020B0504020202020204" pitchFamily="34" charset="77"/>
            </a:endParaRPr>
          </a:p>
          <a:p>
            <a:pPr lvl="0">
              <a:buFont typeface="Arial" panose="020B0604020202020204" pitchFamily="34" charset="0"/>
              <a:buChar char="•"/>
            </a:pPr>
            <a:endParaRPr lang="en-US" dirty="0">
              <a:latin typeface="Avenir Next LT Pro" panose="020B0504020202020204" pitchFamily="34" charset="77"/>
            </a:endParaRPr>
          </a:p>
          <a:p>
            <a:pPr>
              <a:buFont typeface="Wingdings" pitchFamily="2" charset="2"/>
              <a:buChar char="Ø"/>
            </a:pPr>
            <a:endParaRPr lang="en-US" sz="3200" dirty="0">
              <a:latin typeface="Avenir Next LT Pro" panose="020B0504020202020204" pitchFamily="34" charset="77"/>
            </a:endParaRPr>
          </a:p>
        </p:txBody>
      </p:sp>
      <p:sp>
        <p:nvSpPr>
          <p:cNvPr id="5" name="Slide Number Placeholder 4"/>
          <p:cNvSpPr>
            <a:spLocks noGrp="1"/>
          </p:cNvSpPr>
          <p:nvPr>
            <p:ph type="sldNum" sz="quarter" idx="12"/>
          </p:nvPr>
        </p:nvSpPr>
        <p:spPr/>
        <p:txBody>
          <a:bodyPr/>
          <a:lstStyle/>
          <a:p>
            <a:fld id="{77710082-2C8B-455E-972C-A3667D4DC918}" type="slidenum">
              <a:rPr lang="en-US" smtClean="0"/>
              <a:t>23</a:t>
            </a:fld>
            <a:endParaRPr lang="en-US" dirty="0"/>
          </a:p>
        </p:txBody>
      </p:sp>
      <p:pic>
        <p:nvPicPr>
          <p:cNvPr id="2" name="Recorded Sound" descr="Recorded Sound">
            <a:hlinkClick r:id="" action="ppaction://media"/>
            <a:extLst>
              <a:ext uri="{FF2B5EF4-FFF2-40B4-BE49-F238E27FC236}">
                <a16:creationId xmlns:a16="http://schemas.microsoft.com/office/drawing/2014/main" id="{588DE986-02A3-DF40-B99C-2E72D3639C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920" y="5957112"/>
            <a:ext cx="812800" cy="812800"/>
          </a:xfrm>
          <a:prstGeom prst="rect">
            <a:avLst/>
          </a:prstGeom>
        </p:spPr>
      </p:pic>
    </p:spTree>
    <p:extLst>
      <p:ext uri="{BB962C8B-B14F-4D97-AF65-F5344CB8AC3E}">
        <p14:creationId xmlns:p14="http://schemas.microsoft.com/office/powerpoint/2010/main" val="150891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371599" y="685800"/>
            <a:ext cx="10320965" cy="1014214"/>
          </a:xfrm>
        </p:spPr>
        <p:txBody>
          <a:bodyPr>
            <a:noAutofit/>
          </a:bodyPr>
          <a:lstStyle/>
          <a:p>
            <a:r>
              <a:rPr lang="en-US" sz="3300" b="1" dirty="0">
                <a:latin typeface="Avenir Next LT Pro" panose="020B0504020202020204" pitchFamily="34" charset="77"/>
              </a:rPr>
              <a:t>Conducting an Effective Performance Evaluation</a:t>
            </a:r>
          </a:p>
        </p:txBody>
      </p:sp>
      <p:sp>
        <p:nvSpPr>
          <p:cNvPr id="3" name="Content Placeholder 2"/>
          <p:cNvSpPr>
            <a:spLocks noGrp="1"/>
          </p:cNvSpPr>
          <p:nvPr>
            <p:ph idx="1"/>
          </p:nvPr>
        </p:nvSpPr>
        <p:spPr>
          <a:xfrm>
            <a:off x="1541720" y="1522318"/>
            <a:ext cx="9516139" cy="5252484"/>
          </a:xfrm>
        </p:spPr>
        <p:txBody>
          <a:bodyPr>
            <a:normAutofit/>
          </a:bodyPr>
          <a:lstStyle/>
          <a:p>
            <a:pPr>
              <a:buFont typeface="Wingdings" pitchFamily="2" charset="2"/>
              <a:buChar char="Ø"/>
            </a:pPr>
            <a:r>
              <a:rPr lang="en-US" b="1" dirty="0">
                <a:latin typeface="Avenir Next LT Pro" panose="020B0504020202020204" pitchFamily="34" charset="77"/>
              </a:rPr>
              <a:t>Be clear about your purpose</a:t>
            </a:r>
            <a:endParaRPr lang="en-US" dirty="0">
              <a:latin typeface="Avenir Next LT Pro" panose="020B0504020202020204" pitchFamily="34" charset="77"/>
            </a:endParaRPr>
          </a:p>
          <a:p>
            <a:pPr lvl="0">
              <a:buFont typeface="Arial" panose="020B0604020202020204" pitchFamily="34" charset="0"/>
              <a:buChar char="•"/>
            </a:pPr>
            <a:r>
              <a:rPr lang="en-US" sz="1800" dirty="0">
                <a:latin typeface="Avenir Next LT Pro" panose="020B0504020202020204" pitchFamily="34" charset="77"/>
              </a:rPr>
              <a:t>Reinforce that the discussion will address strengths and areas for improvement</a:t>
            </a:r>
            <a:r>
              <a:rPr lang="en-US" sz="1800" b="1" dirty="0">
                <a:latin typeface="Avenir Next LT Pro" panose="020B0504020202020204" pitchFamily="34" charset="77"/>
              </a:rPr>
              <a:t> </a:t>
            </a:r>
            <a:endParaRPr lang="en-US" sz="1800" dirty="0">
              <a:latin typeface="Avenir Next LT Pro" panose="020B0504020202020204" pitchFamily="34" charset="77"/>
            </a:endParaRPr>
          </a:p>
          <a:p>
            <a:pPr lvl="0">
              <a:buFont typeface="Wingdings" pitchFamily="2" charset="2"/>
              <a:buChar char="Ø"/>
            </a:pPr>
            <a:r>
              <a:rPr lang="en-US" b="1" dirty="0">
                <a:latin typeface="Avenir Next LT Pro" panose="020B0504020202020204" pitchFamily="34" charset="77"/>
              </a:rPr>
              <a:t>Review performance expectations</a:t>
            </a:r>
          </a:p>
          <a:p>
            <a:pPr lvl="0">
              <a:buFont typeface="Arial" panose="020B0604020202020204" pitchFamily="34" charset="0"/>
              <a:buChar char="•"/>
            </a:pPr>
            <a:r>
              <a:rPr lang="en-US" sz="1800" dirty="0">
                <a:latin typeface="Avenir Next LT Pro" panose="020B0504020202020204" pitchFamily="34" charset="77"/>
              </a:rPr>
              <a:t> Be clear about performance standards within your unit</a:t>
            </a:r>
          </a:p>
          <a:p>
            <a:pPr>
              <a:buFont typeface="Wingdings" pitchFamily="2" charset="2"/>
              <a:buChar char="Ø"/>
            </a:pPr>
            <a:r>
              <a:rPr lang="en-US" b="1" dirty="0">
                <a:latin typeface="Avenir Next LT Pro" panose="020B0504020202020204" pitchFamily="34" charset="77"/>
              </a:rPr>
              <a:t>Discuss performance that is below, meets, and exceeds expectations</a:t>
            </a:r>
            <a:endParaRPr lang="en-US" dirty="0">
              <a:latin typeface="Avenir Next LT Pro" panose="020B0504020202020204" pitchFamily="34" charset="77"/>
            </a:endParaRPr>
          </a:p>
          <a:p>
            <a:pPr lvl="0">
              <a:buFont typeface="Arial" panose="020B0604020202020204" pitchFamily="34" charset="0"/>
              <a:buChar char="•"/>
            </a:pPr>
            <a:r>
              <a:rPr lang="en-US" sz="1800" dirty="0">
                <a:latin typeface="Avenir Next LT Pro" panose="020B0504020202020204" pitchFamily="34" charset="77"/>
              </a:rPr>
              <a:t>Use language that is clear and specific; provide examples of performance</a:t>
            </a:r>
          </a:p>
          <a:p>
            <a:pPr lvl="0">
              <a:buFont typeface="Arial" panose="020B0604020202020204" pitchFamily="34" charset="0"/>
              <a:buChar char="•"/>
            </a:pPr>
            <a:r>
              <a:rPr lang="en-US" sz="1800" dirty="0">
                <a:latin typeface="Avenir Next LT Pro" panose="020B0504020202020204" pitchFamily="34" charset="77"/>
              </a:rPr>
              <a:t>Describe performance, not personality</a:t>
            </a:r>
            <a:r>
              <a:rPr lang="en-US" sz="1800" b="1" dirty="0">
                <a:latin typeface="Avenir Next LT Pro" panose="020B0504020202020204" pitchFamily="34" charset="77"/>
              </a:rPr>
              <a:t> </a:t>
            </a:r>
            <a:endParaRPr lang="en-US" sz="1800" dirty="0">
              <a:latin typeface="Avenir Next LT Pro" panose="020B0504020202020204" pitchFamily="34" charset="77"/>
            </a:endParaRPr>
          </a:p>
          <a:p>
            <a:pPr>
              <a:buFont typeface="Wingdings" pitchFamily="2" charset="2"/>
              <a:buChar char="Ø"/>
            </a:pPr>
            <a:r>
              <a:rPr lang="en-US" b="1" dirty="0">
                <a:latin typeface="Avenir Next LT Pro" panose="020B0504020202020204" pitchFamily="34" charset="77"/>
              </a:rPr>
              <a:t>Ask employee what he/she thinks</a:t>
            </a:r>
            <a:endParaRPr lang="en-US" dirty="0">
              <a:latin typeface="Avenir Next LT Pro" panose="020B0504020202020204" pitchFamily="34" charset="77"/>
            </a:endParaRPr>
          </a:p>
          <a:p>
            <a:pPr lvl="0">
              <a:buFont typeface="Arial" panose="020B0604020202020204" pitchFamily="34" charset="0"/>
              <a:buChar char="•"/>
            </a:pPr>
            <a:r>
              <a:rPr lang="en-US" sz="1800" dirty="0">
                <a:latin typeface="Avenir Next LT Pro" panose="020B0504020202020204" pitchFamily="34" charset="77"/>
              </a:rPr>
              <a:t>Allow employee to speak freely before responding to his/her comments</a:t>
            </a:r>
          </a:p>
          <a:p>
            <a:pPr lvl="0">
              <a:buFont typeface="Arial" panose="020B0604020202020204" pitchFamily="34" charset="0"/>
              <a:buChar char="•"/>
            </a:pPr>
            <a:r>
              <a:rPr lang="en-US" sz="1800" dirty="0">
                <a:latin typeface="Avenir Next LT Pro" panose="020B0504020202020204" pitchFamily="34" charset="77"/>
              </a:rPr>
              <a:t>Actively listen to your employee</a:t>
            </a:r>
          </a:p>
          <a:p>
            <a:pPr lvl="0">
              <a:buFont typeface="Arial" panose="020B0604020202020204" pitchFamily="34" charset="0"/>
              <a:buChar char="•"/>
            </a:pPr>
            <a:r>
              <a:rPr lang="en-US" sz="1800" dirty="0">
                <a:latin typeface="Avenir Next LT Pro" panose="020B0504020202020204" pitchFamily="34" charset="77"/>
              </a:rPr>
              <a:t>Clarify your employee’s concerns, then address them</a:t>
            </a:r>
          </a:p>
          <a:p>
            <a:pPr>
              <a:buFont typeface="Arial" panose="020B0604020202020204" pitchFamily="34" charset="0"/>
              <a:buChar char="•"/>
            </a:pPr>
            <a:endParaRPr lang="en-US" dirty="0">
              <a:latin typeface="Avenir Next LT Pro" panose="020B0504020202020204" pitchFamily="34" charset="77"/>
            </a:endParaRPr>
          </a:p>
          <a:p>
            <a:pPr lvl="0">
              <a:buFont typeface="Arial" panose="020B0604020202020204" pitchFamily="34" charset="0"/>
              <a:buChar char="•"/>
            </a:pPr>
            <a:endParaRPr lang="en-US" dirty="0">
              <a:latin typeface="Avenir Next LT Pro" panose="020B0504020202020204" pitchFamily="34" charset="77"/>
            </a:endParaRPr>
          </a:p>
          <a:p>
            <a:pPr lvl="0">
              <a:buFont typeface="Arial" panose="020B0604020202020204" pitchFamily="34" charset="0"/>
              <a:buChar char="•"/>
            </a:pPr>
            <a:endParaRPr lang="en-US" dirty="0">
              <a:latin typeface="Avenir Next LT Pro" panose="020B0504020202020204" pitchFamily="34" charset="77"/>
            </a:endParaRPr>
          </a:p>
          <a:p>
            <a:pPr>
              <a:buFont typeface="Wingdings" pitchFamily="2" charset="2"/>
              <a:buChar char="Ø"/>
            </a:pPr>
            <a:endParaRPr lang="en-US" sz="3200" dirty="0">
              <a:latin typeface="Avenir Next LT Pro" panose="020B0504020202020204" pitchFamily="34" charset="77"/>
            </a:endParaRPr>
          </a:p>
        </p:txBody>
      </p:sp>
      <p:sp>
        <p:nvSpPr>
          <p:cNvPr id="5" name="Slide Number Placeholder 4"/>
          <p:cNvSpPr>
            <a:spLocks noGrp="1"/>
          </p:cNvSpPr>
          <p:nvPr>
            <p:ph type="sldNum" sz="quarter" idx="12"/>
          </p:nvPr>
        </p:nvSpPr>
        <p:spPr/>
        <p:txBody>
          <a:bodyPr/>
          <a:lstStyle/>
          <a:p>
            <a:fld id="{77710082-2C8B-455E-972C-A3667D4DC918}" type="slidenum">
              <a:rPr lang="en-US" smtClean="0"/>
              <a:t>24</a:t>
            </a:fld>
            <a:endParaRPr lang="en-US" dirty="0"/>
          </a:p>
        </p:txBody>
      </p:sp>
      <p:pic>
        <p:nvPicPr>
          <p:cNvPr id="2" name="Recorded Sound" descr="Recorded Sound">
            <a:hlinkClick r:id="" action="ppaction://media"/>
            <a:extLst>
              <a:ext uri="{FF2B5EF4-FFF2-40B4-BE49-F238E27FC236}">
                <a16:creationId xmlns:a16="http://schemas.microsoft.com/office/drawing/2014/main" id="{7FDF708F-E4D2-0148-8625-1190C551E0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920" y="5962002"/>
            <a:ext cx="812800" cy="812800"/>
          </a:xfrm>
          <a:prstGeom prst="rect">
            <a:avLst/>
          </a:prstGeom>
        </p:spPr>
      </p:pic>
    </p:spTree>
    <p:extLst>
      <p:ext uri="{BB962C8B-B14F-4D97-AF65-F5344CB8AC3E}">
        <p14:creationId xmlns:p14="http://schemas.microsoft.com/office/powerpoint/2010/main" val="37206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371599" y="685800"/>
            <a:ext cx="10320965" cy="1014214"/>
          </a:xfrm>
        </p:spPr>
        <p:txBody>
          <a:bodyPr>
            <a:noAutofit/>
          </a:bodyPr>
          <a:lstStyle/>
          <a:p>
            <a:r>
              <a:rPr lang="en-US" sz="3300" b="1" dirty="0">
                <a:latin typeface="Avenir Next LT Pro" panose="020B0504020202020204" pitchFamily="34" charset="77"/>
              </a:rPr>
              <a:t>Conducting an Effective Performance Evaluation</a:t>
            </a:r>
          </a:p>
        </p:txBody>
      </p:sp>
      <p:sp>
        <p:nvSpPr>
          <p:cNvPr id="3" name="Content Placeholder 2"/>
          <p:cNvSpPr>
            <a:spLocks noGrp="1"/>
          </p:cNvSpPr>
          <p:nvPr>
            <p:ph idx="1"/>
          </p:nvPr>
        </p:nvSpPr>
        <p:spPr>
          <a:xfrm>
            <a:off x="1531087" y="1405521"/>
            <a:ext cx="9516139" cy="5252484"/>
          </a:xfrm>
        </p:spPr>
        <p:txBody>
          <a:bodyPr>
            <a:normAutofit/>
          </a:bodyPr>
          <a:lstStyle/>
          <a:p>
            <a:pPr>
              <a:buFont typeface="Wingdings" pitchFamily="2" charset="2"/>
              <a:buChar char="Ø"/>
            </a:pPr>
            <a:r>
              <a:rPr lang="en-US" b="1" dirty="0">
                <a:latin typeface="Avenir Next LT Pro" panose="020B0504020202020204" pitchFamily="34" charset="77"/>
              </a:rPr>
              <a:t>Set goals to:</a:t>
            </a:r>
            <a:endParaRPr lang="en-US" dirty="0">
              <a:latin typeface="Avenir Next LT Pro" panose="020B0504020202020204" pitchFamily="34" charset="77"/>
            </a:endParaRPr>
          </a:p>
          <a:p>
            <a:pPr lvl="0">
              <a:buFont typeface="Arial" panose="020B0604020202020204" pitchFamily="34" charset="0"/>
              <a:buChar char="•"/>
            </a:pPr>
            <a:r>
              <a:rPr lang="en-US" sz="1800" dirty="0">
                <a:latin typeface="Avenir Next LT Pro" panose="020B0504020202020204" pitchFamily="34" charset="77"/>
              </a:rPr>
              <a:t>Improve performance in targeted areas</a:t>
            </a:r>
          </a:p>
          <a:p>
            <a:pPr lvl="0">
              <a:buFont typeface="Arial" panose="020B0604020202020204" pitchFamily="34" charset="0"/>
              <a:buChar char="•"/>
            </a:pPr>
            <a:r>
              <a:rPr lang="en-US" sz="1800" dirty="0">
                <a:latin typeface="Avenir Next LT Pro" panose="020B0504020202020204" pitchFamily="34" charset="77"/>
              </a:rPr>
              <a:t>Build on strengths</a:t>
            </a:r>
          </a:p>
          <a:p>
            <a:pPr lvl="0">
              <a:buFont typeface="Arial" panose="020B0604020202020204" pitchFamily="34" charset="0"/>
              <a:buChar char="•"/>
            </a:pPr>
            <a:r>
              <a:rPr lang="en-US" sz="1800" dirty="0">
                <a:latin typeface="Avenir Next LT Pro" panose="020B0504020202020204" pitchFamily="34" charset="77"/>
              </a:rPr>
              <a:t>Develop the employee’s knowledge, skills, and abilities</a:t>
            </a:r>
          </a:p>
          <a:p>
            <a:pPr lvl="0">
              <a:buFont typeface="Arial" panose="020B0604020202020204" pitchFamily="34" charset="0"/>
              <a:buChar char="•"/>
            </a:pPr>
            <a:r>
              <a:rPr lang="en-US" sz="1800" dirty="0">
                <a:latin typeface="Avenir Next LT Pro" panose="020B0504020202020204" pitchFamily="34" charset="77"/>
              </a:rPr>
              <a:t>Align the employee’s work with the needs of the department</a:t>
            </a:r>
            <a:r>
              <a:rPr lang="en-US" sz="1800" b="1" dirty="0">
                <a:latin typeface="Avenir Next LT Pro" panose="020B0504020202020204" pitchFamily="34" charset="77"/>
              </a:rPr>
              <a:t> </a:t>
            </a:r>
            <a:endParaRPr lang="en-US" sz="1800" dirty="0">
              <a:latin typeface="Avenir Next LT Pro" panose="020B0504020202020204" pitchFamily="34" charset="77"/>
            </a:endParaRPr>
          </a:p>
          <a:p>
            <a:pPr>
              <a:buFont typeface="Wingdings" pitchFamily="2" charset="2"/>
              <a:buChar char="Ø"/>
            </a:pPr>
            <a:r>
              <a:rPr lang="en-US" b="1" dirty="0">
                <a:latin typeface="Avenir Next LT Pro" panose="020B0504020202020204" pitchFamily="34" charset="77"/>
              </a:rPr>
              <a:t>Agree to follow up.</a:t>
            </a:r>
            <a:endParaRPr lang="en-US" dirty="0">
              <a:latin typeface="Avenir Next LT Pro" panose="020B0504020202020204" pitchFamily="34" charset="77"/>
            </a:endParaRPr>
          </a:p>
          <a:p>
            <a:pPr lvl="0">
              <a:buFont typeface="Arial" panose="020B0604020202020204" pitchFamily="34" charset="0"/>
              <a:buChar char="•"/>
            </a:pPr>
            <a:r>
              <a:rPr lang="en-US" sz="1800" dirty="0">
                <a:latin typeface="Avenir Next LT Pro" panose="020B0504020202020204" pitchFamily="34" charset="77"/>
              </a:rPr>
              <a:t>Schedule at least one interim check-in on performance during the year</a:t>
            </a:r>
          </a:p>
          <a:p>
            <a:pPr lvl="0">
              <a:buFont typeface="Arial" panose="020B0604020202020204" pitchFamily="34" charset="0"/>
              <a:buChar char="•"/>
            </a:pPr>
            <a:r>
              <a:rPr lang="en-US" sz="1800" dirty="0">
                <a:latin typeface="Avenir Next LT Pro" panose="020B0504020202020204" pitchFamily="34" charset="77"/>
              </a:rPr>
              <a:t>Ask how your employee prefers to receive feedback (written, verbal)</a:t>
            </a:r>
          </a:p>
          <a:p>
            <a:pPr lvl="0">
              <a:buFont typeface="Arial" panose="020B0604020202020204" pitchFamily="34" charset="0"/>
              <a:buChar char="•"/>
            </a:pPr>
            <a:r>
              <a:rPr lang="en-US" sz="1800" dirty="0">
                <a:latin typeface="Avenir Next LT Pro" panose="020B0504020202020204" pitchFamily="34" charset="77"/>
              </a:rPr>
              <a:t>Discuss how your employee likes to be recognized for good work</a:t>
            </a:r>
          </a:p>
          <a:p>
            <a:pPr>
              <a:buFont typeface="Wingdings" pitchFamily="2" charset="2"/>
              <a:buChar char="Ø"/>
            </a:pPr>
            <a:r>
              <a:rPr lang="en-US" b="1" dirty="0">
                <a:latin typeface="Avenir Next LT Pro" panose="020B0504020202020204" pitchFamily="34" charset="77"/>
              </a:rPr>
              <a:t>Close with encouragement.</a:t>
            </a:r>
            <a:endParaRPr lang="en-US" dirty="0">
              <a:latin typeface="Avenir Next LT Pro" panose="020B0504020202020204" pitchFamily="34" charset="77"/>
            </a:endParaRPr>
          </a:p>
          <a:p>
            <a:pPr lvl="0">
              <a:buFont typeface="Arial" panose="020B0604020202020204" pitchFamily="34" charset="0"/>
              <a:buChar char="•"/>
            </a:pPr>
            <a:r>
              <a:rPr lang="en-US" sz="1800" dirty="0">
                <a:latin typeface="Avenir Next LT Pro" panose="020B0504020202020204" pitchFamily="34" charset="77"/>
              </a:rPr>
              <a:t>Offer your help and support</a:t>
            </a:r>
          </a:p>
          <a:p>
            <a:pPr lvl="0">
              <a:buFont typeface="Arial" panose="020B0604020202020204" pitchFamily="34" charset="0"/>
              <a:buChar char="•"/>
            </a:pPr>
            <a:r>
              <a:rPr lang="en-US" sz="1800" dirty="0">
                <a:latin typeface="Avenir Next LT Pro" panose="020B0504020202020204" pitchFamily="34" charset="77"/>
              </a:rPr>
              <a:t>End on a positive note by summarizing employee strengths and contribution</a:t>
            </a:r>
          </a:p>
          <a:p>
            <a:pPr>
              <a:buFont typeface="Arial" panose="020B0604020202020204" pitchFamily="34" charset="0"/>
              <a:buChar char="•"/>
            </a:pPr>
            <a:endParaRPr lang="en-US" sz="1900" dirty="0">
              <a:latin typeface="Avenir Next LT Pro" panose="020B0504020202020204" pitchFamily="34" charset="77"/>
            </a:endParaRPr>
          </a:p>
          <a:p>
            <a:pPr lvl="0">
              <a:buFont typeface="Arial" panose="020B0604020202020204" pitchFamily="34" charset="0"/>
              <a:buChar char="•"/>
            </a:pPr>
            <a:endParaRPr lang="en-US" sz="1900" dirty="0">
              <a:latin typeface="Avenir Next LT Pro" panose="020B0504020202020204" pitchFamily="34" charset="77"/>
            </a:endParaRPr>
          </a:p>
          <a:p>
            <a:pPr lvl="0">
              <a:buFont typeface="Arial" panose="020B0604020202020204" pitchFamily="34" charset="0"/>
              <a:buChar char="•"/>
            </a:pPr>
            <a:endParaRPr lang="en-US" dirty="0">
              <a:latin typeface="Avenir Next LT Pro" panose="020B0504020202020204" pitchFamily="34" charset="77"/>
            </a:endParaRPr>
          </a:p>
          <a:p>
            <a:pPr>
              <a:buFont typeface="Wingdings" pitchFamily="2" charset="2"/>
              <a:buChar char="Ø"/>
            </a:pPr>
            <a:endParaRPr lang="en-US" sz="3200" dirty="0">
              <a:latin typeface="Avenir Next LT Pro" panose="020B0504020202020204" pitchFamily="34" charset="77"/>
            </a:endParaRPr>
          </a:p>
        </p:txBody>
      </p:sp>
      <p:sp>
        <p:nvSpPr>
          <p:cNvPr id="5" name="Slide Number Placeholder 4"/>
          <p:cNvSpPr>
            <a:spLocks noGrp="1"/>
          </p:cNvSpPr>
          <p:nvPr>
            <p:ph type="sldNum" sz="quarter" idx="12"/>
          </p:nvPr>
        </p:nvSpPr>
        <p:spPr/>
        <p:txBody>
          <a:bodyPr/>
          <a:lstStyle/>
          <a:p>
            <a:fld id="{77710082-2C8B-455E-972C-A3667D4DC918}" type="slidenum">
              <a:rPr lang="en-US" smtClean="0"/>
              <a:t>25</a:t>
            </a:fld>
            <a:endParaRPr lang="en-US" dirty="0"/>
          </a:p>
        </p:txBody>
      </p:sp>
      <p:pic>
        <p:nvPicPr>
          <p:cNvPr id="2" name="Recorded Sound" descr="Recorded Sound">
            <a:hlinkClick r:id="" action="ppaction://media"/>
            <a:extLst>
              <a:ext uri="{FF2B5EF4-FFF2-40B4-BE49-F238E27FC236}">
                <a16:creationId xmlns:a16="http://schemas.microsoft.com/office/drawing/2014/main" id="{E12E8F88-1268-6447-9D98-A41462EE39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108" y="5957112"/>
            <a:ext cx="812800" cy="812800"/>
          </a:xfrm>
          <a:prstGeom prst="rect">
            <a:avLst/>
          </a:prstGeom>
        </p:spPr>
      </p:pic>
    </p:spTree>
    <p:extLst>
      <p:ext uri="{BB962C8B-B14F-4D97-AF65-F5344CB8AC3E}">
        <p14:creationId xmlns:p14="http://schemas.microsoft.com/office/powerpoint/2010/main" val="261075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3067" y="2382787"/>
            <a:ext cx="9502422" cy="1325563"/>
          </a:xfrm>
        </p:spPr>
        <p:txBody>
          <a:bodyPr>
            <a:normAutofit/>
          </a:bodyPr>
          <a:lstStyle/>
          <a:p>
            <a:pPr algn="ctr"/>
            <a:r>
              <a:rPr lang="en-US" sz="7700" b="1" dirty="0">
                <a:latin typeface="Avenir Next LT Pro" panose="020B0504020202020204" pitchFamily="34" charset="77"/>
              </a:rPr>
              <a:t>Resource Section</a:t>
            </a:r>
          </a:p>
        </p:txBody>
      </p:sp>
      <p:sp>
        <p:nvSpPr>
          <p:cNvPr id="5" name="Slide Number Placeholder 4"/>
          <p:cNvSpPr>
            <a:spLocks noGrp="1"/>
          </p:cNvSpPr>
          <p:nvPr>
            <p:ph type="sldNum" sz="quarter" idx="12"/>
          </p:nvPr>
        </p:nvSpPr>
        <p:spPr/>
        <p:txBody>
          <a:bodyPr/>
          <a:lstStyle/>
          <a:p>
            <a:fld id="{77710082-2C8B-455E-972C-A3667D4DC918}" type="slidenum">
              <a:rPr lang="en-US" smtClean="0"/>
              <a:t>26</a:t>
            </a:fld>
            <a:endParaRPr lang="en-US" dirty="0"/>
          </a:p>
        </p:txBody>
      </p:sp>
    </p:spTree>
    <p:extLst>
      <p:ext uri="{BB962C8B-B14F-4D97-AF65-F5344CB8AC3E}">
        <p14:creationId xmlns:p14="http://schemas.microsoft.com/office/powerpoint/2010/main" val="235178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38201" y="365127"/>
            <a:ext cx="10515600" cy="912832"/>
          </a:xfrm>
        </p:spPr>
        <p:txBody>
          <a:bodyPr>
            <a:normAutofit/>
          </a:bodyPr>
          <a:lstStyle/>
          <a:p>
            <a:r>
              <a:rPr lang="en-US" sz="4300" b="1" dirty="0">
                <a:latin typeface="Avenir Next LT Pro" panose="020B0504020202020204" pitchFamily="34" charset="77"/>
              </a:rPr>
              <a:t>NMHU Performance Evaluation</a:t>
            </a:r>
            <a:endParaRPr lang="en-US" sz="4300" dirty="0">
              <a:latin typeface="Avenir Next LT Pro" panose="020B0504020202020204" pitchFamily="34" charset="77"/>
            </a:endParaRPr>
          </a:p>
        </p:txBody>
      </p:sp>
      <p:sp>
        <p:nvSpPr>
          <p:cNvPr id="3" name="Content Placeholder 2"/>
          <p:cNvSpPr>
            <a:spLocks noGrp="1"/>
          </p:cNvSpPr>
          <p:nvPr>
            <p:ph idx="1"/>
          </p:nvPr>
        </p:nvSpPr>
        <p:spPr>
          <a:xfrm>
            <a:off x="838201" y="1277959"/>
            <a:ext cx="9836328" cy="5580041"/>
          </a:xfrm>
        </p:spPr>
        <p:txBody>
          <a:bodyPr>
            <a:normAutofit/>
          </a:bodyPr>
          <a:lstStyle/>
          <a:p>
            <a:pPr marL="0" indent="0">
              <a:buNone/>
            </a:pPr>
            <a:r>
              <a:rPr lang="en-US" altLang="en-US" sz="1800" b="1" dirty="0">
                <a:latin typeface="Avenir Next LT Pro" panose="020B0504020202020204" pitchFamily="34" charset="77"/>
              </a:rPr>
              <a:t>Performance Evaluations help the company and employee:</a:t>
            </a:r>
            <a:endParaRPr lang="en-US" sz="1800" dirty="0">
              <a:latin typeface="Avenir Next LT Pro" panose="020B0504020202020204" pitchFamily="34" charset="77"/>
            </a:endParaRPr>
          </a:p>
          <a:p>
            <a:pPr marL="1028682" lvl="1" indent="-571500">
              <a:lnSpc>
                <a:spcPct val="120000"/>
              </a:lnSpc>
              <a:buFont typeface="Arial" panose="020B0604020202020204" pitchFamily="34" charset="0"/>
              <a:buChar char="•"/>
            </a:pPr>
            <a:r>
              <a:rPr lang="en-US" altLang="en-US" sz="1800" b="1" i="0" dirty="0">
                <a:latin typeface="Avenir Next LT Pro" panose="020B0504020202020204" pitchFamily="34" charset="77"/>
              </a:rPr>
              <a:t>Develop</a:t>
            </a:r>
            <a:r>
              <a:rPr lang="en-US" altLang="en-US" sz="1800" i="0" dirty="0">
                <a:latin typeface="Avenir Next LT Pro" panose="020B0504020202020204" pitchFamily="34" charset="77"/>
              </a:rPr>
              <a:t> individual goals which support the organization goals</a:t>
            </a:r>
          </a:p>
          <a:p>
            <a:pPr marL="1028682" lvl="1" indent="-571500">
              <a:lnSpc>
                <a:spcPct val="120000"/>
              </a:lnSpc>
              <a:buFont typeface="Arial" panose="020B0604020202020204" pitchFamily="34" charset="0"/>
              <a:buChar char="•"/>
            </a:pPr>
            <a:r>
              <a:rPr lang="en-US" altLang="en-US" sz="1800" b="1" i="0" dirty="0">
                <a:latin typeface="Avenir Next LT Pro" panose="020B0504020202020204" pitchFamily="34" charset="77"/>
              </a:rPr>
              <a:t>Measure</a:t>
            </a:r>
            <a:r>
              <a:rPr lang="en-US" altLang="en-US" sz="1800" i="0" dirty="0">
                <a:latin typeface="Avenir Next LT Pro" panose="020B0504020202020204" pitchFamily="34" charset="77"/>
              </a:rPr>
              <a:t> individual employee performance objectively and fairly</a:t>
            </a:r>
          </a:p>
          <a:p>
            <a:pPr marL="1028682" lvl="1" indent="-571500">
              <a:lnSpc>
                <a:spcPct val="120000"/>
              </a:lnSpc>
              <a:buFont typeface="Arial" panose="020B0604020202020204" pitchFamily="34" charset="0"/>
              <a:buChar char="•"/>
            </a:pPr>
            <a:r>
              <a:rPr lang="en-US" altLang="en-US" sz="1800" b="1" i="0" dirty="0">
                <a:latin typeface="Avenir Next LT Pro" panose="020B0504020202020204" pitchFamily="34" charset="77"/>
              </a:rPr>
              <a:t>Build and improve</a:t>
            </a:r>
            <a:r>
              <a:rPr lang="en-US" altLang="en-US" sz="1800" i="0" dirty="0">
                <a:latin typeface="Avenir Next LT Pro" panose="020B0504020202020204" pitchFamily="34" charset="77"/>
              </a:rPr>
              <a:t> working relationships</a:t>
            </a:r>
          </a:p>
          <a:p>
            <a:pPr marL="1028682" lvl="1" indent="-571500">
              <a:lnSpc>
                <a:spcPct val="120000"/>
              </a:lnSpc>
              <a:buFont typeface="Arial" panose="020B0604020202020204" pitchFamily="34" charset="0"/>
              <a:buChar char="•"/>
            </a:pPr>
            <a:r>
              <a:rPr lang="en-US" altLang="en-US" sz="1800" b="1" i="0" dirty="0">
                <a:latin typeface="Avenir Next LT Pro" panose="020B0504020202020204" pitchFamily="34" charset="77"/>
              </a:rPr>
              <a:t>Spark</a:t>
            </a:r>
            <a:r>
              <a:rPr lang="en-US" altLang="en-US" sz="1800" i="0" dirty="0">
                <a:latin typeface="Avenir Next LT Pro" panose="020B0504020202020204" pitchFamily="34" charset="77"/>
              </a:rPr>
              <a:t> productivity</a:t>
            </a:r>
          </a:p>
          <a:p>
            <a:pPr marL="1028682" lvl="1" indent="-571500">
              <a:lnSpc>
                <a:spcPct val="120000"/>
              </a:lnSpc>
              <a:buFont typeface="Arial" panose="020B0604020202020204" pitchFamily="34" charset="0"/>
              <a:buChar char="•"/>
            </a:pPr>
            <a:r>
              <a:rPr lang="en-US" altLang="en-US" sz="1800" b="1" i="0" dirty="0">
                <a:latin typeface="Avenir Next LT Pro" panose="020B0504020202020204" pitchFamily="34" charset="77"/>
              </a:rPr>
              <a:t>Identify</a:t>
            </a:r>
            <a:r>
              <a:rPr lang="en-US" altLang="en-US" sz="1800" i="0" dirty="0">
                <a:latin typeface="Avenir Next LT Pro" panose="020B0504020202020204" pitchFamily="34" charset="77"/>
              </a:rPr>
              <a:t> examples of employees performance strengths and weaknesses</a:t>
            </a:r>
          </a:p>
          <a:p>
            <a:pPr marL="1028682" lvl="1" indent="-571500">
              <a:lnSpc>
                <a:spcPct val="120000"/>
              </a:lnSpc>
              <a:buFont typeface="Arial" panose="020B0604020202020204" pitchFamily="34" charset="0"/>
              <a:buChar char="•"/>
            </a:pPr>
            <a:r>
              <a:rPr lang="en-US" altLang="en-US" sz="1800" b="1" i="0" dirty="0">
                <a:latin typeface="Avenir Next LT Pro" panose="020B0504020202020204" pitchFamily="34" charset="77"/>
              </a:rPr>
              <a:t>Praise, reward, and encourage</a:t>
            </a:r>
            <a:r>
              <a:rPr lang="en-US" altLang="en-US" sz="1800" i="0" dirty="0">
                <a:latin typeface="Avenir Next LT Pro" panose="020B0504020202020204" pitchFamily="34" charset="77"/>
              </a:rPr>
              <a:t> strong performance</a:t>
            </a:r>
          </a:p>
          <a:p>
            <a:pPr marL="1028682" lvl="1" indent="-571500">
              <a:lnSpc>
                <a:spcPct val="120000"/>
              </a:lnSpc>
              <a:buFont typeface="Arial" panose="020B0604020202020204" pitchFamily="34" charset="0"/>
              <a:buChar char="•"/>
            </a:pPr>
            <a:r>
              <a:rPr lang="en-US" altLang="en-US" sz="1800" b="1" i="0" dirty="0">
                <a:latin typeface="Avenir Next LT Pro" panose="020B0504020202020204" pitchFamily="34" charset="77"/>
              </a:rPr>
              <a:t>Initiate training or coaching</a:t>
            </a:r>
            <a:r>
              <a:rPr lang="en-US" altLang="en-US" sz="1800" i="0" dirty="0">
                <a:latin typeface="Avenir Next LT Pro" panose="020B0504020202020204" pitchFamily="34" charset="77"/>
              </a:rPr>
              <a:t> to help improve performance challenges</a:t>
            </a:r>
          </a:p>
          <a:p>
            <a:pPr marL="1028682" lvl="1" indent="-571500">
              <a:lnSpc>
                <a:spcPct val="120000"/>
              </a:lnSpc>
              <a:buFont typeface="Arial" panose="020B0604020202020204" pitchFamily="34" charset="0"/>
              <a:buChar char="•"/>
            </a:pPr>
            <a:r>
              <a:rPr lang="en-US" altLang="en-US" sz="1800" b="1" i="0" dirty="0">
                <a:latin typeface="Avenir Next LT Pro" panose="020B0504020202020204" pitchFamily="34" charset="77"/>
              </a:rPr>
              <a:t>Create action plans</a:t>
            </a:r>
            <a:r>
              <a:rPr lang="en-US" altLang="en-US" sz="1800" i="0" dirty="0">
                <a:latin typeface="Avenir Next LT Pro" panose="020B0504020202020204" pitchFamily="34" charset="77"/>
              </a:rPr>
              <a:t> to assist employees improve performance or behavior problems </a:t>
            </a:r>
          </a:p>
          <a:p>
            <a:pPr marL="1028682" lvl="1" indent="-571500">
              <a:lnSpc>
                <a:spcPct val="120000"/>
              </a:lnSpc>
              <a:buFont typeface="Arial" panose="020B0604020202020204" pitchFamily="34" charset="0"/>
              <a:buChar char="•"/>
            </a:pPr>
            <a:r>
              <a:rPr lang="en-US" altLang="en-US" sz="1800" b="1" i="0" dirty="0">
                <a:latin typeface="Avenir Next LT Pro" panose="020B0504020202020204" pitchFamily="34" charset="77"/>
              </a:rPr>
              <a:t>Create written records</a:t>
            </a:r>
            <a:r>
              <a:rPr lang="en-US" altLang="en-US" sz="1800" i="0" dirty="0">
                <a:latin typeface="Avenir Next LT Pro" panose="020B0504020202020204" pitchFamily="34" charset="77"/>
              </a:rPr>
              <a:t> to which the employee and supervisor can refer</a:t>
            </a:r>
          </a:p>
          <a:p>
            <a:pPr marL="1028682" lvl="1" indent="-571500">
              <a:lnSpc>
                <a:spcPct val="120000"/>
              </a:lnSpc>
              <a:buFont typeface="Arial" panose="020B0604020202020204" pitchFamily="34" charset="0"/>
              <a:buChar char="•"/>
            </a:pPr>
            <a:r>
              <a:rPr lang="en-US" altLang="en-US" sz="1800" b="1" i="0" dirty="0">
                <a:latin typeface="Avenir Next LT Pro" panose="020B0504020202020204" pitchFamily="34" charset="77"/>
              </a:rPr>
              <a:t>Develop documentation</a:t>
            </a:r>
            <a:r>
              <a:rPr lang="en-US" altLang="en-US" sz="1800" i="0" dirty="0">
                <a:latin typeface="Avenir Next LT Pro" panose="020B0504020202020204" pitchFamily="34" charset="77"/>
              </a:rPr>
              <a:t> to support compensation or promotion decisions or if necessary termination procedures.</a:t>
            </a:r>
          </a:p>
        </p:txBody>
      </p:sp>
      <p:sp>
        <p:nvSpPr>
          <p:cNvPr id="5" name="Slide Number Placeholder 4"/>
          <p:cNvSpPr>
            <a:spLocks noGrp="1"/>
          </p:cNvSpPr>
          <p:nvPr>
            <p:ph type="sldNum" sz="quarter" idx="12"/>
          </p:nvPr>
        </p:nvSpPr>
        <p:spPr/>
        <p:txBody>
          <a:bodyPr/>
          <a:lstStyle/>
          <a:p>
            <a:fld id="{77710082-2C8B-455E-972C-A3667D4DC918}" type="slidenum">
              <a:rPr lang="en-US" smtClean="0"/>
              <a:t>27</a:t>
            </a:fld>
            <a:endParaRPr lang="en-US" dirty="0"/>
          </a:p>
        </p:txBody>
      </p:sp>
      <p:pic>
        <p:nvPicPr>
          <p:cNvPr id="2" name="Recorded Sound" descr="Recorded Sound">
            <a:hlinkClick r:id="" action="ppaction://media"/>
            <a:extLst>
              <a:ext uri="{FF2B5EF4-FFF2-40B4-BE49-F238E27FC236}">
                <a16:creationId xmlns:a16="http://schemas.microsoft.com/office/drawing/2014/main" id="{948D076C-1AE4-7C41-A04B-6510969765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1" y="5957112"/>
            <a:ext cx="812800" cy="812800"/>
          </a:xfrm>
          <a:prstGeom prst="rect">
            <a:avLst/>
          </a:prstGeom>
        </p:spPr>
      </p:pic>
    </p:spTree>
    <p:extLst>
      <p:ext uri="{BB962C8B-B14F-4D97-AF65-F5344CB8AC3E}">
        <p14:creationId xmlns:p14="http://schemas.microsoft.com/office/powerpoint/2010/main" val="29104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84578" y="460022"/>
            <a:ext cx="9601200" cy="954245"/>
          </a:xfrm>
        </p:spPr>
        <p:txBody>
          <a:bodyPr>
            <a:normAutofit/>
          </a:bodyPr>
          <a:lstStyle/>
          <a:p>
            <a:r>
              <a:rPr lang="en-US" sz="4300" b="1" dirty="0">
                <a:latin typeface="Avenir Next LT Pro" panose="020B0504020202020204" pitchFamily="34" charset="77"/>
              </a:rPr>
              <a:t>NMHU Performance Evaluation</a:t>
            </a:r>
          </a:p>
        </p:txBody>
      </p:sp>
      <p:sp>
        <p:nvSpPr>
          <p:cNvPr id="3" name="Content Placeholder 2"/>
          <p:cNvSpPr>
            <a:spLocks noGrp="1"/>
          </p:cNvSpPr>
          <p:nvPr>
            <p:ph idx="1"/>
          </p:nvPr>
        </p:nvSpPr>
        <p:spPr>
          <a:xfrm>
            <a:off x="784578" y="1414267"/>
            <a:ext cx="10998959" cy="4486275"/>
          </a:xfrm>
        </p:spPr>
        <p:txBody>
          <a:bodyPr>
            <a:noAutofit/>
          </a:bodyPr>
          <a:lstStyle/>
          <a:p>
            <a:pPr>
              <a:buFont typeface="Arial" panose="020B0604020202020204" pitchFamily="34" charset="0"/>
              <a:buChar char="•"/>
            </a:pPr>
            <a:r>
              <a:rPr lang="en-US" altLang="en-US" sz="2500" dirty="0">
                <a:latin typeface="Avenir Next LT Pro" panose="020B0504020202020204" pitchFamily="34" charset="77"/>
              </a:rPr>
              <a:t>Plan for open dialogue – opportunity to review performance, consider lessons learned, progress for period, and establish goals and objectives for next period.</a:t>
            </a:r>
          </a:p>
          <a:p>
            <a:pPr>
              <a:buFont typeface="Arial" panose="020B0604020202020204" pitchFamily="34" charset="0"/>
              <a:buChar char="•"/>
            </a:pPr>
            <a:r>
              <a:rPr lang="en-US" altLang="en-US" sz="2500" dirty="0">
                <a:latin typeface="Avenir Next LT Pro" panose="020B0504020202020204" pitchFamily="34" charset="77"/>
              </a:rPr>
              <a:t>Lay out plan for performance discussions – collect and review notes, statistics, citations and performance based examples.</a:t>
            </a:r>
          </a:p>
          <a:p>
            <a:pPr>
              <a:buFont typeface="Arial" panose="020B0604020202020204" pitchFamily="34" charset="0"/>
              <a:buChar char="•"/>
            </a:pPr>
            <a:r>
              <a:rPr lang="en-US" altLang="en-US" sz="2500" dirty="0">
                <a:latin typeface="Avenir Next LT Pro" panose="020B0504020202020204" pitchFamily="34" charset="77"/>
              </a:rPr>
              <a:t>Keep a memo or file for each employee – what they did good/not so good and update monthly.</a:t>
            </a:r>
          </a:p>
          <a:p>
            <a:pPr>
              <a:buFont typeface="Arial" panose="020B0604020202020204" pitchFamily="34" charset="0"/>
              <a:buChar char="•"/>
            </a:pPr>
            <a:r>
              <a:rPr lang="en-US" altLang="en-US" sz="2500" dirty="0">
                <a:latin typeface="Avenir Next LT Pro" panose="020B0504020202020204" pitchFamily="34" charset="77"/>
              </a:rPr>
              <a:t>Schedule sufficient time to focus on the review. </a:t>
            </a:r>
          </a:p>
          <a:p>
            <a:pPr>
              <a:buFont typeface="Arial" panose="020B0604020202020204" pitchFamily="34" charset="0"/>
              <a:buChar char="•"/>
            </a:pPr>
            <a:r>
              <a:rPr lang="en-US" altLang="en-US" sz="2500" dirty="0">
                <a:latin typeface="Avenir Next LT Pro" panose="020B0504020202020204" pitchFamily="34" charset="77"/>
              </a:rPr>
              <a:t>Prepare to discuss the full range of issues which may arise in the performance management discussion.</a:t>
            </a:r>
          </a:p>
          <a:p>
            <a:pPr>
              <a:buFont typeface="Arial" panose="020B0604020202020204" pitchFamily="34" charset="0"/>
              <a:buChar char="•"/>
            </a:pPr>
            <a:endParaRPr lang="en-US" sz="2600" dirty="0">
              <a:latin typeface="+mj-lt"/>
            </a:endParaRPr>
          </a:p>
        </p:txBody>
      </p:sp>
      <p:sp>
        <p:nvSpPr>
          <p:cNvPr id="6" name="Slide Number Placeholder 5"/>
          <p:cNvSpPr>
            <a:spLocks noGrp="1"/>
          </p:cNvSpPr>
          <p:nvPr>
            <p:ph type="sldNum" sz="quarter" idx="12"/>
          </p:nvPr>
        </p:nvSpPr>
        <p:spPr/>
        <p:txBody>
          <a:bodyPr/>
          <a:lstStyle/>
          <a:p>
            <a:fld id="{77710082-2C8B-455E-972C-A3667D4DC918}" type="slidenum">
              <a:rPr lang="en-US" smtClean="0"/>
              <a:t>28</a:t>
            </a:fld>
            <a:endParaRPr lang="en-US" dirty="0"/>
          </a:p>
        </p:txBody>
      </p:sp>
      <p:pic>
        <p:nvPicPr>
          <p:cNvPr id="2" name="Recorded Sound" descr="Recorded Sound">
            <a:hlinkClick r:id="" action="ppaction://media"/>
            <a:extLst>
              <a:ext uri="{FF2B5EF4-FFF2-40B4-BE49-F238E27FC236}">
                <a16:creationId xmlns:a16="http://schemas.microsoft.com/office/drawing/2014/main" id="{EAEA93D8-7BBA-CA43-BEED-4CCF7BE65D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578" y="6083013"/>
            <a:ext cx="812800" cy="812800"/>
          </a:xfrm>
          <a:prstGeom prst="rect">
            <a:avLst/>
          </a:prstGeom>
        </p:spPr>
      </p:pic>
    </p:spTree>
    <p:extLst>
      <p:ext uri="{BB962C8B-B14F-4D97-AF65-F5344CB8AC3E}">
        <p14:creationId xmlns:p14="http://schemas.microsoft.com/office/powerpoint/2010/main" val="54750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77671" y="373291"/>
            <a:ext cx="9601200" cy="1007181"/>
          </a:xfrm>
        </p:spPr>
        <p:txBody>
          <a:bodyPr>
            <a:normAutofit/>
          </a:bodyPr>
          <a:lstStyle/>
          <a:p>
            <a:r>
              <a:rPr lang="en-US" sz="4300" b="1" dirty="0">
                <a:latin typeface="Avenir Next LT Pro" panose="020B0504020202020204" pitchFamily="34" charset="77"/>
              </a:rPr>
              <a:t>NMHU Performance Evaluation</a:t>
            </a:r>
          </a:p>
        </p:txBody>
      </p:sp>
      <p:sp>
        <p:nvSpPr>
          <p:cNvPr id="3" name="Content Placeholder 2"/>
          <p:cNvSpPr>
            <a:spLocks noGrp="1"/>
          </p:cNvSpPr>
          <p:nvPr>
            <p:ph idx="1"/>
          </p:nvPr>
        </p:nvSpPr>
        <p:spPr>
          <a:xfrm>
            <a:off x="777671" y="1380472"/>
            <a:ext cx="10849886" cy="4351339"/>
          </a:xfrm>
        </p:spPr>
        <p:txBody>
          <a:bodyPr>
            <a:normAutofit lnSpcReduction="10000"/>
          </a:bodyPr>
          <a:lstStyle/>
          <a:p>
            <a:pPr>
              <a:lnSpc>
                <a:spcPct val="100000"/>
              </a:lnSpc>
              <a:buFont typeface="Arial" panose="020B0604020202020204" pitchFamily="34" charset="0"/>
              <a:buChar char="•"/>
            </a:pPr>
            <a:r>
              <a:rPr lang="en-US" altLang="en-US" sz="2500" dirty="0">
                <a:latin typeface="Avenir Next LT Pro" panose="020B0504020202020204" pitchFamily="34" charset="77"/>
              </a:rPr>
              <a:t>Don’t exhibit defensiveness – if employee criticism is justified due to management failure or lack of resources, accept, and move on to next area of review</a:t>
            </a:r>
          </a:p>
          <a:p>
            <a:pPr>
              <a:buFont typeface="Arial" panose="020B0604020202020204" pitchFamily="34" charset="0"/>
              <a:buChar char="•"/>
            </a:pPr>
            <a:r>
              <a:rPr lang="en-US" altLang="en-US" sz="2500" dirty="0">
                <a:latin typeface="Avenir Next LT Pro" panose="020B0504020202020204" pitchFamily="34" charset="77"/>
              </a:rPr>
              <a:t>Respect confidentiality of the review discussion when possible.  If unlimited confidentiality cannot be promised, advise employee accordingly</a:t>
            </a:r>
          </a:p>
          <a:p>
            <a:pPr>
              <a:buFont typeface="Arial" panose="020B0604020202020204" pitchFamily="34" charset="0"/>
              <a:buChar char="•"/>
            </a:pPr>
            <a:r>
              <a:rPr lang="en-US" altLang="en-US" sz="2500" dirty="0">
                <a:latin typeface="Avenir Next LT Pro" panose="020B0504020202020204" pitchFamily="34" charset="77"/>
              </a:rPr>
              <a:t>No cell phones, no emails, no text messaging, no electronic devices, no </a:t>
            </a:r>
            <a:r>
              <a:rPr lang="en-US" altLang="en-US" sz="2500" u="sng" dirty="0">
                <a:latin typeface="Avenir Next LT Pro" panose="020B0504020202020204" pitchFamily="34" charset="77"/>
              </a:rPr>
              <a:t>interruptions</a:t>
            </a:r>
          </a:p>
          <a:p>
            <a:pPr>
              <a:buFont typeface="Arial" panose="020B0604020202020204" pitchFamily="34" charset="0"/>
              <a:buChar char="•"/>
            </a:pPr>
            <a:r>
              <a:rPr lang="en-US" altLang="en-US" sz="2500" dirty="0">
                <a:latin typeface="Avenir Next LT Pro" panose="020B0504020202020204" pitchFamily="34" charset="77"/>
              </a:rPr>
              <a:t>Job responsibilities should tie together with performance management</a:t>
            </a:r>
          </a:p>
          <a:p>
            <a:pPr>
              <a:buFont typeface="Arial" panose="020B0604020202020204" pitchFamily="34" charset="0"/>
              <a:buChar char="•"/>
            </a:pPr>
            <a:r>
              <a:rPr lang="en-US" altLang="en-US" sz="2500" dirty="0">
                <a:latin typeface="Avenir Next LT Pro" panose="020B0504020202020204" pitchFamily="34" charset="77"/>
              </a:rPr>
              <a:t>Handle dissent professionally – disagreements should be noted as a matter of record</a:t>
            </a:r>
          </a:p>
          <a:p>
            <a:pPr>
              <a:buFont typeface="Wingdings" panose="05000000000000000000" pitchFamily="2" charset="2"/>
              <a:buChar char="Ø"/>
            </a:pPr>
            <a:endParaRPr lang="en-US" sz="2600" dirty="0">
              <a:latin typeface="+mj-lt"/>
            </a:endParaRPr>
          </a:p>
        </p:txBody>
      </p:sp>
      <p:sp>
        <p:nvSpPr>
          <p:cNvPr id="6" name="Slide Number Placeholder 5"/>
          <p:cNvSpPr>
            <a:spLocks noGrp="1"/>
          </p:cNvSpPr>
          <p:nvPr>
            <p:ph type="sldNum" sz="quarter" idx="12"/>
          </p:nvPr>
        </p:nvSpPr>
        <p:spPr/>
        <p:txBody>
          <a:bodyPr/>
          <a:lstStyle/>
          <a:p>
            <a:fld id="{77710082-2C8B-455E-972C-A3667D4DC918}" type="slidenum">
              <a:rPr lang="en-US" smtClean="0"/>
              <a:t>29</a:t>
            </a:fld>
            <a:endParaRPr lang="en-US" dirty="0"/>
          </a:p>
        </p:txBody>
      </p:sp>
      <p:pic>
        <p:nvPicPr>
          <p:cNvPr id="2" name="Recorded Sound" descr="Recorded Sound">
            <a:hlinkClick r:id="" action="ppaction://media"/>
            <a:extLst>
              <a:ext uri="{FF2B5EF4-FFF2-40B4-BE49-F238E27FC236}">
                <a16:creationId xmlns:a16="http://schemas.microsoft.com/office/drawing/2014/main" id="{45B1826A-4550-094E-80EB-77BE4FA54A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671" y="5926192"/>
            <a:ext cx="812800" cy="812800"/>
          </a:xfrm>
          <a:prstGeom prst="rect">
            <a:avLst/>
          </a:prstGeom>
        </p:spPr>
      </p:pic>
    </p:spTree>
    <p:extLst>
      <p:ext uri="{BB962C8B-B14F-4D97-AF65-F5344CB8AC3E}">
        <p14:creationId xmlns:p14="http://schemas.microsoft.com/office/powerpoint/2010/main" val="115441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51742" y="387611"/>
            <a:ext cx="9012115" cy="950228"/>
          </a:xfrm>
        </p:spPr>
        <p:txBody>
          <a:bodyPr/>
          <a:lstStyle/>
          <a:p>
            <a:r>
              <a:rPr lang="en-US" b="1" dirty="0">
                <a:latin typeface="Avenir Next LT Pro" panose="020B0504020202020204" pitchFamily="34" charset="77"/>
              </a:rPr>
              <a:t>NMHU Performance Evaluation</a:t>
            </a:r>
          </a:p>
        </p:txBody>
      </p:sp>
      <p:sp>
        <p:nvSpPr>
          <p:cNvPr id="7" name="Rectangle 2"/>
          <p:cNvSpPr>
            <a:spLocks noGrp="1" noChangeArrowheads="1"/>
          </p:cNvSpPr>
          <p:nvPr>
            <p:ph idx="1"/>
          </p:nvPr>
        </p:nvSpPr>
        <p:spPr>
          <a:xfrm>
            <a:off x="751742" y="1380825"/>
            <a:ext cx="9601200" cy="3581400"/>
          </a:xfrm>
        </p:spPr>
        <p:txBody>
          <a:bodyPr>
            <a:normAutofit/>
          </a:bodyPr>
          <a:lstStyle/>
          <a:p>
            <a:pPr marL="0" indent="0" eaLnBrk="1" hangingPunct="1">
              <a:buNone/>
            </a:pPr>
            <a:r>
              <a:rPr lang="en-US" altLang="en-US" sz="2400" b="1" dirty="0">
                <a:latin typeface="Avenir Next LT Pro" panose="020B0504020202020204" pitchFamily="34" charset="77"/>
              </a:rPr>
              <a:t>Why Do We Need Performance Evaluations?</a:t>
            </a:r>
            <a:endParaRPr lang="en-US" altLang="en-US" sz="2400" dirty="0">
              <a:latin typeface="Avenir Next LT Pro" panose="020B0504020202020204" pitchFamily="34" charset="77"/>
            </a:endParaRPr>
          </a:p>
          <a:p>
            <a:pPr>
              <a:buFont typeface="Arial" panose="020B0604020202020204" pitchFamily="34" charset="0"/>
              <a:buChar char="•"/>
            </a:pPr>
            <a:r>
              <a:rPr lang="en-US" altLang="en-US" sz="2400" dirty="0">
                <a:latin typeface="Avenir Next LT Pro" panose="020B0504020202020204" pitchFamily="34" charset="77"/>
              </a:rPr>
              <a:t>A fair and easily understood performance evaluation gives the organization and employees valuable information on what is expected to ensure success</a:t>
            </a:r>
          </a:p>
          <a:p>
            <a:pPr>
              <a:buFont typeface="Arial" panose="020B0604020202020204" pitchFamily="34" charset="0"/>
              <a:buChar char="•"/>
            </a:pPr>
            <a:r>
              <a:rPr lang="en-US" altLang="en-US" sz="2400" dirty="0">
                <a:latin typeface="Avenir Next LT Pro" panose="020B0504020202020204" pitchFamily="34" charset="77"/>
              </a:rPr>
              <a:t>Performance catalyst</a:t>
            </a:r>
          </a:p>
        </p:txBody>
      </p:sp>
      <p:sp>
        <p:nvSpPr>
          <p:cNvPr id="5" name="Slide Number Placeholder 4"/>
          <p:cNvSpPr>
            <a:spLocks noGrp="1"/>
          </p:cNvSpPr>
          <p:nvPr>
            <p:ph type="sldNum" sz="quarter" idx="12"/>
          </p:nvPr>
        </p:nvSpPr>
        <p:spPr/>
        <p:txBody>
          <a:bodyPr/>
          <a:lstStyle/>
          <a:p>
            <a:fld id="{77710082-2C8B-455E-972C-A3667D4DC918}" type="slidenum">
              <a:rPr lang="en-US" smtClean="0"/>
              <a:t>3</a:t>
            </a:fld>
            <a:endParaRPr lang="en-US" dirty="0"/>
          </a:p>
        </p:txBody>
      </p:sp>
      <p:pic>
        <p:nvPicPr>
          <p:cNvPr id="2" name="Recorded Sound" descr="Recorded Sound">
            <a:hlinkClick r:id="" action="ppaction://media"/>
            <a:extLst>
              <a:ext uri="{FF2B5EF4-FFF2-40B4-BE49-F238E27FC236}">
                <a16:creationId xmlns:a16="http://schemas.microsoft.com/office/drawing/2014/main" id="{7D3648A1-96DF-A14A-B8B7-2F4F84F640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1742" y="5957112"/>
            <a:ext cx="812800" cy="812800"/>
          </a:xfrm>
          <a:prstGeom prst="rect">
            <a:avLst/>
          </a:prstGeom>
        </p:spPr>
      </p:pic>
    </p:spTree>
    <p:extLst>
      <p:ext uri="{BB962C8B-B14F-4D97-AF65-F5344CB8AC3E}">
        <p14:creationId xmlns:p14="http://schemas.microsoft.com/office/powerpoint/2010/main" val="301655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815622"/>
          </a:xfrm>
        </p:spPr>
        <p:txBody>
          <a:bodyPr>
            <a:normAutofit/>
          </a:bodyPr>
          <a:lstStyle/>
          <a:p>
            <a:r>
              <a:rPr lang="en-US" sz="4300" b="1" dirty="0">
                <a:latin typeface="Avenir Next LT Pro" panose="020B0504020202020204" pitchFamily="34" charset="77"/>
              </a:rPr>
              <a:t>Tracking Methods</a:t>
            </a:r>
          </a:p>
        </p:txBody>
      </p:sp>
      <p:sp>
        <p:nvSpPr>
          <p:cNvPr id="3" name="Content Placeholder 2"/>
          <p:cNvSpPr>
            <a:spLocks noGrp="1"/>
          </p:cNvSpPr>
          <p:nvPr>
            <p:ph idx="1"/>
          </p:nvPr>
        </p:nvSpPr>
        <p:spPr>
          <a:xfrm>
            <a:off x="1371600" y="1682044"/>
            <a:ext cx="9601200" cy="4185356"/>
          </a:xfrm>
        </p:spPr>
        <p:txBody>
          <a:bodyPr>
            <a:normAutofit/>
          </a:bodyPr>
          <a:lstStyle/>
          <a:p>
            <a:pPr marL="0" indent="0">
              <a:buNone/>
            </a:pPr>
            <a:r>
              <a:rPr lang="en-US" sz="2700" dirty="0">
                <a:latin typeface="Avenir Next LT Pro" panose="020B0504020202020204" pitchFamily="34" charset="77"/>
              </a:rPr>
              <a:t>For areas of strength, you can examine why you’ve been effective and look at ways to enhance overall performance.</a:t>
            </a:r>
          </a:p>
          <a:p>
            <a:pPr marL="0" indent="0">
              <a:buNone/>
            </a:pPr>
            <a:r>
              <a:rPr lang="en-US" sz="2700" dirty="0">
                <a:latin typeface="Avenir Next LT Pro" panose="020B0504020202020204" pitchFamily="34" charset="77"/>
              </a:rPr>
              <a:t>For areas in which you're falling short of expectations, you can assess the causes and make needed adjustments – there’s still time to improve.</a:t>
            </a:r>
          </a:p>
        </p:txBody>
      </p:sp>
      <p:sp>
        <p:nvSpPr>
          <p:cNvPr id="5" name="Slide Number Placeholder 4"/>
          <p:cNvSpPr>
            <a:spLocks noGrp="1"/>
          </p:cNvSpPr>
          <p:nvPr>
            <p:ph type="sldNum" sz="quarter" idx="12"/>
          </p:nvPr>
        </p:nvSpPr>
        <p:spPr/>
        <p:txBody>
          <a:bodyPr/>
          <a:lstStyle/>
          <a:p>
            <a:fld id="{77710082-2C8B-455E-972C-A3667D4DC918}" type="slidenum">
              <a:rPr lang="en-US" smtClean="0"/>
              <a:t>30</a:t>
            </a:fld>
            <a:endParaRPr lang="en-US" dirty="0"/>
          </a:p>
        </p:txBody>
      </p:sp>
      <p:pic>
        <p:nvPicPr>
          <p:cNvPr id="4" name="Recorded Sound" descr="Recorded Sound">
            <a:hlinkClick r:id="" action="ppaction://media"/>
            <a:extLst>
              <a:ext uri="{FF2B5EF4-FFF2-40B4-BE49-F238E27FC236}">
                <a16:creationId xmlns:a16="http://schemas.microsoft.com/office/drawing/2014/main" id="{E0A317C3-96F6-A941-BD0A-65DEB83C47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4196" y="5867400"/>
            <a:ext cx="812800" cy="812800"/>
          </a:xfrm>
          <a:prstGeom prst="rect">
            <a:avLst/>
          </a:prstGeom>
        </p:spPr>
      </p:pic>
    </p:spTree>
    <p:extLst>
      <p:ext uri="{BB962C8B-B14F-4D97-AF65-F5344CB8AC3E}">
        <p14:creationId xmlns:p14="http://schemas.microsoft.com/office/powerpoint/2010/main" val="339611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38201" y="365125"/>
            <a:ext cx="10515600" cy="999651"/>
          </a:xfrm>
        </p:spPr>
        <p:txBody>
          <a:bodyPr>
            <a:normAutofit/>
          </a:bodyPr>
          <a:lstStyle/>
          <a:p>
            <a:r>
              <a:rPr lang="en-US" sz="4300" b="1" dirty="0">
                <a:latin typeface="Avenir Next LT Pro" panose="020B0504020202020204" pitchFamily="34" charset="77"/>
              </a:rPr>
              <a:t>NMHU Performance Evaluation</a:t>
            </a:r>
          </a:p>
        </p:txBody>
      </p:sp>
      <p:sp>
        <p:nvSpPr>
          <p:cNvPr id="3" name="Content Placeholder 2"/>
          <p:cNvSpPr>
            <a:spLocks noGrp="1"/>
          </p:cNvSpPr>
          <p:nvPr>
            <p:ph idx="1"/>
          </p:nvPr>
        </p:nvSpPr>
        <p:spPr>
          <a:xfrm>
            <a:off x="838201" y="1364777"/>
            <a:ext cx="10515600" cy="5182779"/>
          </a:xfrm>
        </p:spPr>
        <p:txBody>
          <a:bodyPr>
            <a:normAutofit fontScale="62500" lnSpcReduction="20000"/>
          </a:bodyPr>
          <a:lstStyle/>
          <a:p>
            <a:pPr>
              <a:buFont typeface="Arial" panose="020B0604020202020204" pitchFamily="34" charset="0"/>
              <a:buChar char="•"/>
            </a:pPr>
            <a:r>
              <a:rPr lang="en-US" altLang="en-US" sz="3700" b="1" dirty="0">
                <a:latin typeface="Avenir Next LT Pro" panose="020B0504020202020204" pitchFamily="34" charset="77"/>
              </a:rPr>
              <a:t>Difficult Evaluations</a:t>
            </a:r>
          </a:p>
          <a:p>
            <a:pPr>
              <a:buFont typeface="Arial" panose="020B0604020202020204" pitchFamily="34" charset="0"/>
              <a:buChar char="•"/>
            </a:pPr>
            <a:r>
              <a:rPr lang="en-US" altLang="en-US" sz="3700" dirty="0">
                <a:latin typeface="Avenir Next LT Pro" panose="020B0504020202020204" pitchFamily="34" charset="77"/>
              </a:rPr>
              <a:t>Describe unsatisfactory performance/behavior</a:t>
            </a:r>
          </a:p>
          <a:p>
            <a:pPr>
              <a:lnSpc>
                <a:spcPct val="120000"/>
              </a:lnSpc>
              <a:buFont typeface="Arial" panose="020B0604020202020204" pitchFamily="34" charset="0"/>
              <a:buChar char="•"/>
            </a:pPr>
            <a:r>
              <a:rPr lang="en-US" altLang="en-US" sz="3700" dirty="0">
                <a:latin typeface="Avenir Next LT Pro" panose="020B0504020202020204" pitchFamily="34" charset="77"/>
              </a:rPr>
              <a:t>Cite specific observed examples – past incidents or lack of meeting goals and impact on employee, team, customer or department</a:t>
            </a:r>
          </a:p>
          <a:p>
            <a:pPr>
              <a:lnSpc>
                <a:spcPct val="120000"/>
              </a:lnSpc>
              <a:buFont typeface="Arial" panose="020B0604020202020204" pitchFamily="34" charset="0"/>
              <a:buChar char="•"/>
            </a:pPr>
            <a:r>
              <a:rPr lang="en-US" altLang="en-US" sz="3700" dirty="0">
                <a:latin typeface="Avenir Next LT Pro" panose="020B0504020202020204" pitchFamily="34" charset="77"/>
              </a:rPr>
              <a:t>Solicit constructive employee action plan to resolve the performance failures or behavioral issue</a:t>
            </a:r>
          </a:p>
          <a:p>
            <a:pPr>
              <a:lnSpc>
                <a:spcPct val="120000"/>
              </a:lnSpc>
              <a:buFont typeface="Arial" panose="020B0604020202020204" pitchFamily="34" charset="0"/>
              <a:buChar char="•"/>
            </a:pPr>
            <a:r>
              <a:rPr lang="en-US" altLang="en-US" sz="3700" dirty="0">
                <a:latin typeface="Avenir Next LT Pro" panose="020B0504020202020204" pitchFamily="34" charset="77"/>
              </a:rPr>
              <a:t>Review action plan and establish milestone date(s) to review progress</a:t>
            </a:r>
          </a:p>
          <a:p>
            <a:pPr>
              <a:lnSpc>
                <a:spcPct val="120000"/>
              </a:lnSpc>
              <a:buFont typeface="Arial" panose="020B0604020202020204" pitchFamily="34" charset="0"/>
              <a:buChar char="•"/>
            </a:pPr>
            <a:r>
              <a:rPr lang="en-US" sz="3700" dirty="0">
                <a:latin typeface="Avenir Next LT Pro" panose="020B0504020202020204" pitchFamily="34" charset="77"/>
                <a:ea typeface="ＭＳ Ｐゴシック" charset="0"/>
              </a:rPr>
              <a:t>Maintain open communication channels to ensure that issues are elevated quickly and resolved expeditiously</a:t>
            </a:r>
          </a:p>
          <a:p>
            <a:pPr>
              <a:lnSpc>
                <a:spcPct val="120000"/>
              </a:lnSpc>
              <a:buFont typeface="Arial" panose="020B0604020202020204" pitchFamily="34" charset="0"/>
              <a:buChar char="•"/>
            </a:pPr>
            <a:r>
              <a:rPr lang="en-US" sz="3700" dirty="0">
                <a:latin typeface="Avenir Next LT Pro" panose="020B0504020202020204" pitchFamily="34" charset="77"/>
                <a:ea typeface="ＭＳ Ｐゴシック" charset="0"/>
              </a:rPr>
              <a:t>Coach, assist, and/or re-direct employees who request assistance and those who are failing to meet standards</a:t>
            </a:r>
          </a:p>
          <a:p>
            <a:pPr>
              <a:defRPr/>
            </a:pPr>
            <a:endParaRPr lang="en-US" b="1" dirty="0">
              <a:ea typeface="ＭＳ Ｐゴシック" charset="0"/>
            </a:endParaRPr>
          </a:p>
          <a:p>
            <a:pPr marL="0" indent="0">
              <a:buNone/>
            </a:pPr>
            <a:endParaRPr lang="en-US" dirty="0"/>
          </a:p>
        </p:txBody>
      </p:sp>
      <p:sp>
        <p:nvSpPr>
          <p:cNvPr id="5" name="Slide Number Placeholder 4"/>
          <p:cNvSpPr>
            <a:spLocks noGrp="1"/>
          </p:cNvSpPr>
          <p:nvPr>
            <p:ph type="sldNum" sz="quarter" idx="12"/>
          </p:nvPr>
        </p:nvSpPr>
        <p:spPr/>
        <p:txBody>
          <a:bodyPr/>
          <a:lstStyle/>
          <a:p>
            <a:fld id="{77710082-2C8B-455E-972C-A3667D4DC918}" type="slidenum">
              <a:rPr lang="en-US" smtClean="0"/>
              <a:t>31</a:t>
            </a:fld>
            <a:endParaRPr lang="en-US" dirty="0"/>
          </a:p>
        </p:txBody>
      </p:sp>
      <p:pic>
        <p:nvPicPr>
          <p:cNvPr id="2" name="Recorded Sound" descr="Recorded Sound">
            <a:hlinkClick r:id="" action="ppaction://media"/>
            <a:extLst>
              <a:ext uri="{FF2B5EF4-FFF2-40B4-BE49-F238E27FC236}">
                <a16:creationId xmlns:a16="http://schemas.microsoft.com/office/drawing/2014/main" id="{891455DA-687F-9D48-82B6-0D60ABF1C4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199" y="5957112"/>
            <a:ext cx="812800" cy="812800"/>
          </a:xfrm>
          <a:prstGeom prst="rect">
            <a:avLst/>
          </a:prstGeom>
        </p:spPr>
      </p:pic>
    </p:spTree>
    <p:extLst>
      <p:ext uri="{BB962C8B-B14F-4D97-AF65-F5344CB8AC3E}">
        <p14:creationId xmlns:p14="http://schemas.microsoft.com/office/powerpoint/2010/main" val="205119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9502" y="381000"/>
            <a:ext cx="9601200" cy="917222"/>
          </a:xfrm>
        </p:spPr>
        <p:txBody>
          <a:bodyPr>
            <a:normAutofit/>
          </a:bodyPr>
          <a:lstStyle/>
          <a:p>
            <a:r>
              <a:rPr lang="en-US" sz="4300" b="1" dirty="0">
                <a:latin typeface="Avenir Next LT Pro" panose="020B0504020202020204" pitchFamily="34" charset="77"/>
              </a:rPr>
              <a:t>Questions and Answers</a:t>
            </a:r>
          </a:p>
        </p:txBody>
      </p:sp>
      <p:sp>
        <p:nvSpPr>
          <p:cNvPr id="4" name="Slide Number Placeholder 3"/>
          <p:cNvSpPr>
            <a:spLocks noGrp="1"/>
          </p:cNvSpPr>
          <p:nvPr>
            <p:ph type="sldNum" sz="quarter" idx="12"/>
          </p:nvPr>
        </p:nvSpPr>
        <p:spPr/>
        <p:txBody>
          <a:bodyPr/>
          <a:lstStyle/>
          <a:p>
            <a:fld id="{77710082-2C8B-455E-972C-A3667D4DC918}" type="slidenum">
              <a:rPr lang="en-US" smtClean="0"/>
              <a:t>32</a:t>
            </a:fld>
            <a:endParaRPr lang="en-US" dirty="0"/>
          </a:p>
        </p:txBody>
      </p:sp>
      <p:pic>
        <p:nvPicPr>
          <p:cNvPr id="6" name="Picture 5">
            <a:extLst>
              <a:ext uri="{FF2B5EF4-FFF2-40B4-BE49-F238E27FC236}">
                <a16:creationId xmlns:a16="http://schemas.microsoft.com/office/drawing/2014/main" id="{D67184B5-46EF-9441-B0DA-986E278E642B}"/>
              </a:ext>
            </a:extLst>
          </p:cNvPr>
          <p:cNvPicPr>
            <a:picLocks noChangeAspect="1"/>
          </p:cNvPicPr>
          <p:nvPr/>
        </p:nvPicPr>
        <p:blipFill>
          <a:blip r:embed="rId2"/>
          <a:stretch>
            <a:fillRect/>
          </a:stretch>
        </p:blipFill>
        <p:spPr>
          <a:xfrm>
            <a:off x="3540642" y="1341474"/>
            <a:ext cx="5516526" cy="5516526"/>
          </a:xfrm>
          <a:prstGeom prst="rect">
            <a:avLst/>
          </a:prstGeom>
        </p:spPr>
      </p:pic>
    </p:spTree>
    <p:extLst>
      <p:ext uri="{BB962C8B-B14F-4D97-AF65-F5344CB8AC3E}">
        <p14:creationId xmlns:p14="http://schemas.microsoft.com/office/powerpoint/2010/main" val="3771392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5588" y="282222"/>
            <a:ext cx="9601200" cy="755972"/>
          </a:xfrm>
        </p:spPr>
        <p:txBody>
          <a:bodyPr>
            <a:normAutofit/>
          </a:bodyPr>
          <a:lstStyle/>
          <a:p>
            <a:r>
              <a:rPr lang="en-US" sz="4300" b="1" dirty="0">
                <a:latin typeface="Avenir Next LT Pro" panose="020B0504020202020204" pitchFamily="34" charset="77"/>
              </a:rPr>
              <a:t>NMHU Performance Evaluation</a:t>
            </a:r>
            <a:endParaRPr lang="en-US" sz="4300" dirty="0">
              <a:latin typeface="Avenir Next LT Pro" panose="020B0504020202020204" pitchFamily="34" charset="77"/>
            </a:endParaRPr>
          </a:p>
        </p:txBody>
      </p:sp>
      <p:sp>
        <p:nvSpPr>
          <p:cNvPr id="6" name="Rectangle 2"/>
          <p:cNvSpPr>
            <a:spLocks noGrp="1" noChangeArrowheads="1"/>
          </p:cNvSpPr>
          <p:nvPr>
            <p:ph idx="1"/>
          </p:nvPr>
        </p:nvSpPr>
        <p:spPr>
          <a:xfrm>
            <a:off x="825588" y="1038194"/>
            <a:ext cx="7889433" cy="642153"/>
          </a:xfrm>
        </p:spPr>
        <p:txBody>
          <a:bodyPr>
            <a:normAutofit/>
          </a:bodyPr>
          <a:lstStyle/>
          <a:p>
            <a:pPr marL="0" indent="0" eaLnBrk="1" hangingPunct="1">
              <a:buNone/>
            </a:pPr>
            <a:r>
              <a:rPr lang="en-US" altLang="en-US" sz="3200" b="1" dirty="0">
                <a:latin typeface="Avenir Next LT Pro" panose="020B0504020202020204" pitchFamily="34" charset="77"/>
              </a:rPr>
              <a:t>Purpose of Evaluations</a:t>
            </a:r>
          </a:p>
          <a:p>
            <a:pPr eaLnBrk="1" hangingPunct="1"/>
            <a:endParaRPr lang="en-US" altLang="en-US" sz="3200" b="1" dirty="0">
              <a:latin typeface="Garamond" panose="02020404030301010803" pitchFamily="18" charset="0"/>
            </a:endParaRPr>
          </a:p>
        </p:txBody>
      </p:sp>
      <p:sp>
        <p:nvSpPr>
          <p:cNvPr id="5" name="Slide Number Placeholder 4"/>
          <p:cNvSpPr>
            <a:spLocks noGrp="1"/>
          </p:cNvSpPr>
          <p:nvPr>
            <p:ph type="sldNum" sz="quarter" idx="12"/>
          </p:nvPr>
        </p:nvSpPr>
        <p:spPr/>
        <p:txBody>
          <a:bodyPr/>
          <a:lstStyle/>
          <a:p>
            <a:fld id="{77710082-2C8B-455E-972C-A3667D4DC918}" type="slidenum">
              <a:rPr lang="en-US" smtClean="0"/>
              <a:t>4</a:t>
            </a:fld>
            <a:endParaRPr lang="en-US" dirty="0"/>
          </a:p>
        </p:txBody>
      </p:sp>
      <p:sp>
        <p:nvSpPr>
          <p:cNvPr id="7" name="Rectangle 3"/>
          <p:cNvSpPr txBox="1">
            <a:spLocks noChangeArrowheads="1"/>
          </p:cNvSpPr>
          <p:nvPr/>
        </p:nvSpPr>
        <p:spPr>
          <a:xfrm>
            <a:off x="825590" y="1680347"/>
            <a:ext cx="10413024" cy="47730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en-US" sz="2200" dirty="0">
                <a:latin typeface="Avenir Next LT Pro" panose="020B0504020202020204" pitchFamily="34" charset="77"/>
              </a:rPr>
              <a:t>To provide employees with feedback about their job performance, leading to increased employee effectiveness</a:t>
            </a:r>
          </a:p>
          <a:p>
            <a:pPr>
              <a:lnSpc>
                <a:spcPct val="100000"/>
              </a:lnSpc>
            </a:pPr>
            <a:r>
              <a:rPr lang="en-US" altLang="en-US" sz="2200" dirty="0">
                <a:latin typeface="Avenir Next LT Pro" panose="020B0504020202020204" pitchFamily="34" charset="77"/>
              </a:rPr>
              <a:t>To conform to legal requirements and reduce the potential risks of litigation</a:t>
            </a:r>
          </a:p>
          <a:p>
            <a:pPr>
              <a:lnSpc>
                <a:spcPct val="100000"/>
              </a:lnSpc>
            </a:pPr>
            <a:r>
              <a:rPr lang="en-US" altLang="en-US" sz="2200" dirty="0">
                <a:latin typeface="Avenir Next LT Pro" panose="020B0504020202020204" pitchFamily="34" charset="77"/>
              </a:rPr>
              <a:t>To provide a more equitable basis for allocating rewards and penalties based upon each individual’s relative contribution</a:t>
            </a:r>
          </a:p>
          <a:p>
            <a:pPr>
              <a:lnSpc>
                <a:spcPct val="100000"/>
              </a:lnSpc>
            </a:pPr>
            <a:r>
              <a:rPr lang="en-US" altLang="en-US" sz="2200" dirty="0">
                <a:latin typeface="Avenir Next LT Pro" panose="020B0504020202020204" pitchFamily="34" charset="77"/>
              </a:rPr>
              <a:t>To increase the organizations capability for identifying talent and utilizing it fully</a:t>
            </a:r>
          </a:p>
          <a:p>
            <a:pPr>
              <a:lnSpc>
                <a:spcPct val="100000"/>
              </a:lnSpc>
            </a:pPr>
            <a:r>
              <a:rPr lang="en-US" altLang="en-US" sz="2200" dirty="0">
                <a:latin typeface="Avenir Next LT Pro" panose="020B0504020202020204" pitchFamily="34" charset="77"/>
              </a:rPr>
              <a:t>To identify training and development needs in the organization</a:t>
            </a:r>
          </a:p>
          <a:p>
            <a:pPr>
              <a:lnSpc>
                <a:spcPct val="100000"/>
              </a:lnSpc>
            </a:pPr>
            <a:r>
              <a:rPr lang="en-US" altLang="en-US" sz="2200" dirty="0">
                <a:latin typeface="Avenir Next LT Pro" panose="020B0504020202020204" pitchFamily="34" charset="77"/>
              </a:rPr>
              <a:t>To improve communication between an employee and supervisor</a:t>
            </a:r>
          </a:p>
          <a:p>
            <a:pPr>
              <a:lnSpc>
                <a:spcPct val="100000"/>
              </a:lnSpc>
            </a:pPr>
            <a:r>
              <a:rPr lang="en-US" altLang="en-US" sz="2200" dirty="0">
                <a:latin typeface="Avenir Next LT Pro" panose="020B0504020202020204" pitchFamily="34" charset="77"/>
              </a:rPr>
              <a:t>To provide information about the organizations’ climate, including strengths and weaknesses</a:t>
            </a:r>
          </a:p>
          <a:p>
            <a:pPr>
              <a:lnSpc>
                <a:spcPct val="100000"/>
              </a:lnSpc>
              <a:buFont typeface="Wingdings" panose="05000000000000000000" pitchFamily="2" charset="2"/>
              <a:buChar char="Ø"/>
            </a:pPr>
            <a:endParaRPr lang="en-US" altLang="en-US" sz="2300" dirty="0">
              <a:latin typeface="+mj-lt"/>
            </a:endParaRPr>
          </a:p>
          <a:p>
            <a:pPr>
              <a:lnSpc>
                <a:spcPct val="80000"/>
              </a:lnSpc>
            </a:pPr>
            <a:endParaRPr lang="en-US" altLang="en-US" sz="2401" dirty="0">
              <a:latin typeface="+mj-lt"/>
            </a:endParaRPr>
          </a:p>
          <a:p>
            <a:pPr>
              <a:lnSpc>
                <a:spcPct val="80000"/>
              </a:lnSpc>
            </a:pPr>
            <a:endParaRPr lang="en-US" altLang="en-US" sz="2401" dirty="0">
              <a:latin typeface="+mj-lt"/>
            </a:endParaRPr>
          </a:p>
        </p:txBody>
      </p:sp>
      <p:pic>
        <p:nvPicPr>
          <p:cNvPr id="3" name="Recorded Sound" descr="Recorded Sound">
            <a:hlinkClick r:id="" action="ppaction://media"/>
            <a:extLst>
              <a:ext uri="{FF2B5EF4-FFF2-40B4-BE49-F238E27FC236}">
                <a16:creationId xmlns:a16="http://schemas.microsoft.com/office/drawing/2014/main" id="{05809C25-954D-AE4F-B82F-0DC81F61BC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3386" y="5957112"/>
            <a:ext cx="812800" cy="812800"/>
          </a:xfrm>
          <a:prstGeom prst="rect">
            <a:avLst/>
          </a:prstGeom>
        </p:spPr>
      </p:pic>
    </p:spTree>
    <p:extLst>
      <p:ext uri="{BB962C8B-B14F-4D97-AF65-F5344CB8AC3E}">
        <p14:creationId xmlns:p14="http://schemas.microsoft.com/office/powerpoint/2010/main" val="9610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371600" y="685800"/>
            <a:ext cx="9601200" cy="1069078"/>
          </a:xfrm>
        </p:spPr>
        <p:txBody>
          <a:bodyPr/>
          <a:lstStyle/>
          <a:p>
            <a:r>
              <a:rPr lang="en-US" b="1" dirty="0">
                <a:latin typeface="Avenir Next LT Pro" panose="020B0504020202020204" pitchFamily="34" charset="77"/>
              </a:rPr>
              <a:t>NMHU Performance Evaluation</a:t>
            </a:r>
          </a:p>
        </p:txBody>
      </p:sp>
      <p:sp>
        <p:nvSpPr>
          <p:cNvPr id="2" name="Text Placeholder 1"/>
          <p:cNvSpPr>
            <a:spLocks noGrp="1"/>
          </p:cNvSpPr>
          <p:nvPr>
            <p:ph type="body" idx="1"/>
          </p:nvPr>
        </p:nvSpPr>
        <p:spPr>
          <a:xfrm>
            <a:off x="1375402" y="1754878"/>
            <a:ext cx="4443984" cy="823912"/>
          </a:xfrm>
        </p:spPr>
        <p:txBody>
          <a:bodyPr/>
          <a:lstStyle/>
          <a:p>
            <a:r>
              <a:rPr lang="en-US" sz="2700" dirty="0">
                <a:latin typeface="Avenir Next LT Pro" panose="020B0504020202020204" pitchFamily="34" charset="77"/>
              </a:rPr>
              <a:t>Performance Management</a:t>
            </a:r>
          </a:p>
        </p:txBody>
      </p:sp>
      <p:sp>
        <p:nvSpPr>
          <p:cNvPr id="3" name="Content Placeholder 2"/>
          <p:cNvSpPr>
            <a:spLocks noGrp="1"/>
          </p:cNvSpPr>
          <p:nvPr>
            <p:ph sz="half" idx="2"/>
          </p:nvPr>
        </p:nvSpPr>
        <p:spPr>
          <a:xfrm>
            <a:off x="1375402" y="2941999"/>
            <a:ext cx="4443984" cy="2562193"/>
          </a:xfrm>
        </p:spPr>
        <p:txBody>
          <a:bodyPr>
            <a:noAutofit/>
          </a:bodyPr>
          <a:lstStyle/>
          <a:p>
            <a:pPr>
              <a:buFont typeface="Arial" panose="020B0604020202020204" pitchFamily="34" charset="0"/>
              <a:buChar char="•"/>
              <a:defRPr/>
            </a:pPr>
            <a:r>
              <a:rPr lang="en-US" sz="2400" dirty="0">
                <a:latin typeface="Avenir Next LT Pro" panose="020B0504020202020204" pitchFamily="34" charset="77"/>
                <a:ea typeface="ＭＳ Ｐゴシック" charset="0"/>
              </a:rPr>
              <a:t>Ongoing</a:t>
            </a:r>
          </a:p>
          <a:p>
            <a:pPr>
              <a:buFont typeface="Arial" panose="020B0604020202020204" pitchFamily="34" charset="0"/>
              <a:buChar char="•"/>
              <a:defRPr/>
            </a:pPr>
            <a:r>
              <a:rPr lang="en-US" sz="2400" dirty="0">
                <a:latin typeface="Avenir Next LT Pro" panose="020B0504020202020204" pitchFamily="34" charset="77"/>
                <a:ea typeface="ＭＳ Ｐゴシック" charset="0"/>
              </a:rPr>
              <a:t>Prospective</a:t>
            </a:r>
          </a:p>
          <a:p>
            <a:pPr>
              <a:buFont typeface="Arial" panose="020B0604020202020204" pitchFamily="34" charset="0"/>
              <a:buChar char="•"/>
              <a:defRPr/>
            </a:pPr>
            <a:r>
              <a:rPr lang="en-US" sz="2400" dirty="0">
                <a:latin typeface="Avenir Next LT Pro" panose="020B0504020202020204" pitchFamily="34" charset="77"/>
                <a:ea typeface="ＭＳ Ｐゴシック" charset="0"/>
              </a:rPr>
              <a:t>Long term</a:t>
            </a:r>
          </a:p>
          <a:p>
            <a:pPr>
              <a:buFont typeface="Arial" panose="020B0604020202020204" pitchFamily="34" charset="0"/>
              <a:buChar char="•"/>
              <a:defRPr/>
            </a:pPr>
            <a:r>
              <a:rPr lang="en-US" sz="2400" dirty="0">
                <a:latin typeface="Avenir Next LT Pro" panose="020B0504020202020204" pitchFamily="34" charset="77"/>
                <a:ea typeface="ＭＳ Ｐゴシック" charset="0"/>
              </a:rPr>
              <a:t>Progress steps</a:t>
            </a:r>
          </a:p>
          <a:p>
            <a:pPr>
              <a:buFont typeface="Arial" panose="020B0604020202020204" pitchFamily="34" charset="0"/>
              <a:buChar char="•"/>
              <a:defRPr/>
            </a:pPr>
            <a:r>
              <a:rPr lang="en-US" sz="2400" dirty="0">
                <a:latin typeface="Avenir Next LT Pro" panose="020B0504020202020204" pitchFamily="34" charset="77"/>
                <a:ea typeface="ＭＳ Ｐゴシック" charset="0"/>
              </a:rPr>
              <a:t>Planning/goal setting</a:t>
            </a:r>
            <a:endParaRPr lang="en-US" sz="2400" dirty="0">
              <a:latin typeface="Avenir Next LT Pro" panose="020B0504020202020204" pitchFamily="34" charset="77"/>
            </a:endParaRPr>
          </a:p>
        </p:txBody>
      </p:sp>
      <p:sp>
        <p:nvSpPr>
          <p:cNvPr id="7" name="Text Placeholder 6"/>
          <p:cNvSpPr>
            <a:spLocks noGrp="1"/>
          </p:cNvSpPr>
          <p:nvPr>
            <p:ph type="body" sz="quarter" idx="3"/>
          </p:nvPr>
        </p:nvSpPr>
        <p:spPr>
          <a:xfrm>
            <a:off x="6528816" y="1754878"/>
            <a:ext cx="4443984" cy="823912"/>
          </a:xfrm>
        </p:spPr>
        <p:txBody>
          <a:bodyPr/>
          <a:lstStyle/>
          <a:p>
            <a:r>
              <a:rPr lang="en-US" sz="2700" dirty="0">
                <a:latin typeface="Avenir Next LT Pro" panose="020B0504020202020204" pitchFamily="34" charset="77"/>
              </a:rPr>
              <a:t>Performance Evaluation</a:t>
            </a:r>
          </a:p>
        </p:txBody>
      </p:sp>
      <p:sp>
        <p:nvSpPr>
          <p:cNvPr id="8" name="Content Placeholder 7"/>
          <p:cNvSpPr>
            <a:spLocks noGrp="1"/>
          </p:cNvSpPr>
          <p:nvPr>
            <p:ph sz="quarter" idx="4"/>
          </p:nvPr>
        </p:nvSpPr>
        <p:spPr>
          <a:xfrm>
            <a:off x="6528816" y="2941999"/>
            <a:ext cx="4443984" cy="2562193"/>
          </a:xfrm>
        </p:spPr>
        <p:txBody>
          <a:bodyPr>
            <a:normAutofit/>
          </a:bodyPr>
          <a:lstStyle/>
          <a:p>
            <a:pPr>
              <a:buFont typeface="Arial" panose="020B0604020202020204" pitchFamily="34" charset="0"/>
              <a:buChar char="•"/>
            </a:pPr>
            <a:r>
              <a:rPr lang="en-US" sz="2400" dirty="0">
                <a:latin typeface="Avenir Next LT Pro" panose="020B0504020202020204" pitchFamily="34" charset="77"/>
              </a:rPr>
              <a:t>One time event</a:t>
            </a:r>
          </a:p>
          <a:p>
            <a:pPr>
              <a:buFont typeface="Arial" panose="020B0604020202020204" pitchFamily="34" charset="0"/>
              <a:buChar char="•"/>
            </a:pPr>
            <a:r>
              <a:rPr lang="en-US" sz="2400" dirty="0">
                <a:latin typeface="Avenir Next LT Pro" panose="020B0504020202020204" pitchFamily="34" charset="77"/>
              </a:rPr>
              <a:t>Retrospective</a:t>
            </a:r>
          </a:p>
          <a:p>
            <a:pPr>
              <a:buFont typeface="Arial" panose="020B0604020202020204" pitchFamily="34" charset="0"/>
              <a:buChar char="•"/>
            </a:pPr>
            <a:r>
              <a:rPr lang="en-US" sz="2400" dirty="0">
                <a:latin typeface="Avenir Next LT Pro" panose="020B0504020202020204" pitchFamily="34" charset="77"/>
              </a:rPr>
              <a:t>Short-term</a:t>
            </a:r>
          </a:p>
          <a:p>
            <a:pPr>
              <a:buFont typeface="Arial" panose="020B0604020202020204" pitchFamily="34" charset="0"/>
              <a:buChar char="•"/>
            </a:pPr>
            <a:r>
              <a:rPr lang="en-US" sz="2400" dirty="0">
                <a:latin typeface="Avenir Next LT Pro" panose="020B0504020202020204" pitchFamily="34" charset="77"/>
              </a:rPr>
              <a:t>Correction oriented</a:t>
            </a:r>
          </a:p>
          <a:p>
            <a:pPr>
              <a:buFont typeface="Arial" panose="020B0604020202020204" pitchFamily="34" charset="0"/>
              <a:buChar char="•"/>
            </a:pPr>
            <a:r>
              <a:rPr lang="en-US" sz="2400" dirty="0">
                <a:latin typeface="Avenir Next LT Pro" panose="020B0504020202020204" pitchFamily="34" charset="77"/>
              </a:rPr>
              <a:t>Completing form</a:t>
            </a:r>
          </a:p>
        </p:txBody>
      </p:sp>
      <p:sp>
        <p:nvSpPr>
          <p:cNvPr id="6" name="Slide Number Placeholder 5"/>
          <p:cNvSpPr>
            <a:spLocks noGrp="1"/>
          </p:cNvSpPr>
          <p:nvPr>
            <p:ph type="sldNum" sz="quarter" idx="12"/>
          </p:nvPr>
        </p:nvSpPr>
        <p:spPr/>
        <p:txBody>
          <a:bodyPr/>
          <a:lstStyle/>
          <a:p>
            <a:fld id="{77710082-2C8B-455E-972C-A3667D4DC918}" type="slidenum">
              <a:rPr lang="en-US" smtClean="0"/>
              <a:t>5</a:t>
            </a:fld>
            <a:endParaRPr lang="en-US" dirty="0"/>
          </a:p>
        </p:txBody>
      </p:sp>
      <p:pic>
        <p:nvPicPr>
          <p:cNvPr id="5" name="Recorded Sound" descr="Recorded Sound">
            <a:hlinkClick r:id="" action="ppaction://media"/>
            <a:extLst>
              <a:ext uri="{FF2B5EF4-FFF2-40B4-BE49-F238E27FC236}">
                <a16:creationId xmlns:a16="http://schemas.microsoft.com/office/drawing/2014/main" id="{F5BFAFBA-0F60-A94B-85E1-C006EDABBE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623" y="5867401"/>
            <a:ext cx="812800" cy="812800"/>
          </a:xfrm>
          <a:prstGeom prst="rect">
            <a:avLst/>
          </a:prstGeom>
        </p:spPr>
      </p:pic>
    </p:spTree>
    <p:extLst>
      <p:ext uri="{BB962C8B-B14F-4D97-AF65-F5344CB8AC3E}">
        <p14:creationId xmlns:p14="http://schemas.microsoft.com/office/powerpoint/2010/main" val="378199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710082-2C8B-455E-972C-A3667D4DC918}" type="slidenum">
              <a:rPr lang="en-US" smtClean="0"/>
              <a:t>6</a:t>
            </a:fld>
            <a:endParaRPr lang="en-US" dirty="0"/>
          </a:p>
        </p:txBody>
      </p:sp>
      <p:pic>
        <p:nvPicPr>
          <p:cNvPr id="6" name="Picture 15"/>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349145" y="1731637"/>
            <a:ext cx="9646110" cy="340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371600" y="685800"/>
            <a:ext cx="9601200" cy="835269"/>
          </a:xfrm>
        </p:spPr>
        <p:txBody>
          <a:bodyPr>
            <a:normAutofit/>
          </a:bodyPr>
          <a:lstStyle/>
          <a:p>
            <a:r>
              <a:rPr lang="en-US" sz="4300" b="1" dirty="0">
                <a:latin typeface="Avenir Next LT Pro" panose="020B0504020202020204" pitchFamily="34" charset="77"/>
              </a:rPr>
              <a:t>NMHU Performance Evaluation</a:t>
            </a:r>
          </a:p>
        </p:txBody>
      </p:sp>
      <p:pic>
        <p:nvPicPr>
          <p:cNvPr id="2" name="Recorded Sound" descr="Recorded Sound">
            <a:hlinkClick r:id="" action="ppaction://media"/>
            <a:extLst>
              <a:ext uri="{FF2B5EF4-FFF2-40B4-BE49-F238E27FC236}">
                <a16:creationId xmlns:a16="http://schemas.microsoft.com/office/drawing/2014/main" id="{0D90673B-12C9-034A-9A11-04612B8A8C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2745" y="5802514"/>
            <a:ext cx="812800" cy="812800"/>
          </a:xfrm>
          <a:prstGeom prst="rect">
            <a:avLst/>
          </a:prstGeom>
        </p:spPr>
      </p:pic>
    </p:spTree>
    <p:extLst>
      <p:ext uri="{BB962C8B-B14F-4D97-AF65-F5344CB8AC3E}">
        <p14:creationId xmlns:p14="http://schemas.microsoft.com/office/powerpoint/2010/main" val="386202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38200" y="395490"/>
            <a:ext cx="9601200" cy="875980"/>
          </a:xfrm>
        </p:spPr>
        <p:txBody>
          <a:bodyPr>
            <a:normAutofit/>
          </a:bodyPr>
          <a:lstStyle/>
          <a:p>
            <a:r>
              <a:rPr lang="en-US" sz="4300" b="1" dirty="0">
                <a:latin typeface="Avenir Next LT Pro" panose="020B0504020202020204" pitchFamily="34" charset="77"/>
              </a:rPr>
              <a:t>NMHU Performance Evaluation</a:t>
            </a:r>
          </a:p>
        </p:txBody>
      </p:sp>
      <p:sp>
        <p:nvSpPr>
          <p:cNvPr id="5" name="Rectangle 19"/>
          <p:cNvSpPr>
            <a:spLocks noGrp="1" noChangeArrowheads="1"/>
          </p:cNvSpPr>
          <p:nvPr>
            <p:ph idx="1"/>
          </p:nvPr>
        </p:nvSpPr>
        <p:spPr>
          <a:xfrm>
            <a:off x="838201" y="1511725"/>
            <a:ext cx="10751288" cy="4351339"/>
          </a:xfrm>
        </p:spPr>
        <p:txBody>
          <a:bodyPr>
            <a:normAutofit lnSpcReduction="10000"/>
          </a:bodyPr>
          <a:lstStyle/>
          <a:p>
            <a:pPr marL="0" indent="0" eaLnBrk="1" hangingPunct="1">
              <a:buNone/>
            </a:pPr>
            <a:r>
              <a:rPr lang="en-US" altLang="en-US" sz="3100" b="1" dirty="0">
                <a:latin typeface="Avenir Next LT Pro" panose="020B0504020202020204" pitchFamily="34" charset="77"/>
              </a:rPr>
              <a:t>Framework for Preparing…</a:t>
            </a:r>
          </a:p>
          <a:p>
            <a:pPr eaLnBrk="1" hangingPunct="1">
              <a:buFont typeface="Arial" panose="020B0604020202020204" pitchFamily="34" charset="0"/>
              <a:buChar char="•"/>
            </a:pPr>
            <a:r>
              <a:rPr lang="en-US" altLang="en-US" sz="2800" i="0" dirty="0">
                <a:latin typeface="Avenir Next LT Pro" panose="020B0504020202020204" pitchFamily="34" charset="77"/>
              </a:rPr>
              <a:t>Performance feedback should not be a surprise, but a reflection of ongoing feedback </a:t>
            </a:r>
          </a:p>
          <a:p>
            <a:pPr>
              <a:buFont typeface="Arial" panose="020B0604020202020204" pitchFamily="34" charset="0"/>
              <a:buChar char="•"/>
            </a:pPr>
            <a:r>
              <a:rPr lang="en-US" altLang="en-US" sz="2800" i="0" dirty="0">
                <a:latin typeface="Avenir Next LT Pro" panose="020B0504020202020204" pitchFamily="34" charset="77"/>
              </a:rPr>
              <a:t>Accuracy</a:t>
            </a:r>
          </a:p>
          <a:p>
            <a:pPr>
              <a:buFont typeface="Arial" panose="020B0604020202020204" pitchFamily="34" charset="0"/>
              <a:buChar char="•"/>
            </a:pPr>
            <a:r>
              <a:rPr lang="en-US" altLang="en-US" sz="2800" i="0" dirty="0">
                <a:latin typeface="Avenir Next LT Pro" panose="020B0504020202020204" pitchFamily="34" charset="77"/>
              </a:rPr>
              <a:t>Specific to the Employee</a:t>
            </a:r>
          </a:p>
          <a:p>
            <a:pPr>
              <a:buFont typeface="Arial" panose="020B0604020202020204" pitchFamily="34" charset="0"/>
              <a:buChar char="•"/>
            </a:pPr>
            <a:r>
              <a:rPr lang="en-US" altLang="en-US" sz="2800" i="0" dirty="0">
                <a:latin typeface="Avenir Next LT Pro" panose="020B0504020202020204" pitchFamily="34" charset="77"/>
              </a:rPr>
              <a:t>Take the entire performance period into consideration</a:t>
            </a:r>
          </a:p>
          <a:p>
            <a:pPr>
              <a:buFont typeface="Arial" panose="020B0604020202020204" pitchFamily="34" charset="0"/>
              <a:buChar char="•"/>
            </a:pPr>
            <a:r>
              <a:rPr lang="en-US" altLang="en-US" sz="2800" i="0" dirty="0">
                <a:latin typeface="Avenir Next LT Pro" panose="020B0504020202020204" pitchFamily="34" charset="77"/>
              </a:rPr>
              <a:t>Eliminate the fear from the event!</a:t>
            </a:r>
          </a:p>
          <a:p>
            <a:pPr>
              <a:buFont typeface="Arial" panose="020B0604020202020204" pitchFamily="34" charset="0"/>
              <a:buChar char="•"/>
            </a:pPr>
            <a:r>
              <a:rPr lang="en-US" altLang="en-US" sz="2800" i="0" dirty="0">
                <a:latin typeface="Avenir Next LT Pro" panose="020B0504020202020204" pitchFamily="34" charset="77"/>
              </a:rPr>
              <a:t>Seek performance input from other departments with who your staff interact</a:t>
            </a:r>
          </a:p>
          <a:p>
            <a:pPr eaLnBrk="1" hangingPunct="1"/>
            <a:endParaRPr lang="en-US" altLang="en-US" dirty="0">
              <a:latin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77710082-2C8B-455E-972C-A3667D4DC918}" type="slidenum">
              <a:rPr lang="en-US" smtClean="0"/>
              <a:t>7</a:t>
            </a:fld>
            <a:endParaRPr lang="en-US" dirty="0"/>
          </a:p>
        </p:txBody>
      </p:sp>
      <p:pic>
        <p:nvPicPr>
          <p:cNvPr id="3" name="Recorded Sound" descr="Recorded Sound">
            <a:hlinkClick r:id="" action="ppaction://media"/>
            <a:extLst>
              <a:ext uri="{FF2B5EF4-FFF2-40B4-BE49-F238E27FC236}">
                <a16:creationId xmlns:a16="http://schemas.microsoft.com/office/drawing/2014/main" id="{6BE3956E-4C10-1648-B110-920F1673A0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5839728"/>
            <a:ext cx="812800" cy="812800"/>
          </a:xfrm>
          <a:prstGeom prst="rect">
            <a:avLst/>
          </a:prstGeom>
        </p:spPr>
      </p:pic>
    </p:spTree>
    <p:extLst>
      <p:ext uri="{BB962C8B-B14F-4D97-AF65-F5344CB8AC3E}">
        <p14:creationId xmlns:p14="http://schemas.microsoft.com/office/powerpoint/2010/main" val="361185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371600" y="685800"/>
            <a:ext cx="10132828" cy="1014214"/>
          </a:xfrm>
        </p:spPr>
        <p:txBody>
          <a:bodyPr>
            <a:normAutofit/>
          </a:bodyPr>
          <a:lstStyle/>
          <a:p>
            <a:r>
              <a:rPr lang="en-US" sz="4300" b="1" dirty="0">
                <a:latin typeface="Avenir Next LT Pro" panose="020B0504020202020204" pitchFamily="34" charset="77"/>
              </a:rPr>
              <a:t>Manager Performance Evaluation Guide</a:t>
            </a:r>
            <a:endParaRPr lang="en-US" sz="4300" dirty="0">
              <a:latin typeface="Avenir Next LT Pro" panose="020B0504020202020204" pitchFamily="34" charset="77"/>
            </a:endParaRPr>
          </a:p>
        </p:txBody>
      </p:sp>
      <p:sp>
        <p:nvSpPr>
          <p:cNvPr id="3" name="Content Placeholder 2"/>
          <p:cNvSpPr>
            <a:spLocks noGrp="1"/>
          </p:cNvSpPr>
          <p:nvPr>
            <p:ph idx="1"/>
          </p:nvPr>
        </p:nvSpPr>
        <p:spPr>
          <a:xfrm>
            <a:off x="1371600" y="2004814"/>
            <a:ext cx="9601200" cy="4167386"/>
          </a:xfrm>
        </p:spPr>
        <p:txBody>
          <a:bodyPr>
            <a:normAutofit/>
          </a:bodyPr>
          <a:lstStyle/>
          <a:p>
            <a:pPr>
              <a:buFont typeface="Arial" panose="020B0604020202020204" pitchFamily="34" charset="0"/>
              <a:buChar char="•"/>
            </a:pPr>
            <a:r>
              <a:rPr lang="en-US" sz="2500" dirty="0">
                <a:latin typeface="Avenir Next LT Pro" panose="020B0504020202020204" pitchFamily="34" charset="77"/>
              </a:rPr>
              <a:t>To Access the “Performance Evaluation Form” go to: </a:t>
            </a:r>
          </a:p>
          <a:p>
            <a:pPr>
              <a:buFont typeface="Arial" panose="020B0604020202020204" pitchFamily="34" charset="0"/>
              <a:buChar char="•"/>
            </a:pPr>
            <a:r>
              <a:rPr lang="en-US" sz="2500" u="sng" dirty="0">
                <a:latin typeface="Avenir Next LT Pro" panose="020B0504020202020204" pitchFamily="34" charset="77"/>
                <a:hlinkClick r:id="rId5"/>
              </a:rPr>
              <a:t>www.nmhu.edu</a:t>
            </a:r>
            <a:r>
              <a:rPr lang="en-US" sz="2500" dirty="0">
                <a:latin typeface="Avenir Next LT Pro" panose="020B0504020202020204" pitchFamily="34" charset="77"/>
              </a:rPr>
              <a:t> click on “staff”; go to left margin click on “Online Documents.”</a:t>
            </a:r>
          </a:p>
          <a:p>
            <a:pPr>
              <a:buFont typeface="Arial" panose="020B0604020202020204" pitchFamily="34" charset="0"/>
              <a:buChar char="•"/>
            </a:pPr>
            <a:r>
              <a:rPr lang="en-US" sz="2500" dirty="0">
                <a:latin typeface="Avenir Next LT Pro" panose="020B0504020202020204" pitchFamily="34" charset="77"/>
              </a:rPr>
              <a:t>Under Source All Areas, select “Human Resources.”</a:t>
            </a:r>
          </a:p>
          <a:p>
            <a:pPr>
              <a:buFont typeface="Arial" panose="020B0604020202020204" pitchFamily="34" charset="0"/>
              <a:buChar char="•"/>
            </a:pPr>
            <a:r>
              <a:rPr lang="en-US" sz="2500" dirty="0">
                <a:latin typeface="Avenir Next LT Pro" panose="020B0504020202020204" pitchFamily="34" charset="77"/>
              </a:rPr>
              <a:t>In the box below that states Description Contains, type in “</a:t>
            </a:r>
            <a:r>
              <a:rPr lang="en-US" sz="2500" b="1" dirty="0" smtClean="0">
                <a:latin typeface="Avenir Next LT Pro" panose="020B0504020202020204" pitchFamily="34" charset="77"/>
              </a:rPr>
              <a:t>FY21 </a:t>
            </a:r>
            <a:r>
              <a:rPr lang="en-US" sz="2500" b="1" dirty="0">
                <a:latin typeface="Avenir Next LT Pro" panose="020B0504020202020204" pitchFamily="34" charset="77"/>
              </a:rPr>
              <a:t>Evaluation</a:t>
            </a:r>
            <a:r>
              <a:rPr lang="en-US" sz="2500" dirty="0">
                <a:latin typeface="Avenir Next LT Pro" panose="020B0504020202020204" pitchFamily="34" charset="77"/>
              </a:rPr>
              <a:t>”</a:t>
            </a:r>
          </a:p>
          <a:p>
            <a:pPr>
              <a:buFont typeface="Arial" panose="020B0604020202020204" pitchFamily="34" charset="0"/>
              <a:buChar char="•"/>
            </a:pPr>
            <a:r>
              <a:rPr lang="en-US" sz="2500" dirty="0">
                <a:latin typeface="Avenir Next LT Pro" panose="020B0504020202020204" pitchFamily="34" charset="77"/>
              </a:rPr>
              <a:t>Click “Display.”</a:t>
            </a:r>
          </a:p>
        </p:txBody>
      </p:sp>
      <p:sp>
        <p:nvSpPr>
          <p:cNvPr id="5" name="Slide Number Placeholder 4"/>
          <p:cNvSpPr>
            <a:spLocks noGrp="1"/>
          </p:cNvSpPr>
          <p:nvPr>
            <p:ph type="sldNum" sz="quarter" idx="12"/>
          </p:nvPr>
        </p:nvSpPr>
        <p:spPr/>
        <p:txBody>
          <a:bodyPr/>
          <a:lstStyle/>
          <a:p>
            <a:fld id="{77710082-2C8B-455E-972C-A3667D4DC918}" type="slidenum">
              <a:rPr lang="en-US" smtClean="0"/>
              <a:t>8</a:t>
            </a:fld>
            <a:endParaRPr lang="en-US" dirty="0"/>
          </a:p>
        </p:txBody>
      </p:sp>
      <p:pic>
        <p:nvPicPr>
          <p:cNvPr id="4" name="Recorded Sound" descr="Recorded Sound">
            <a:hlinkClick r:id="" action="ppaction://media"/>
            <a:extLst>
              <a:ext uri="{FF2B5EF4-FFF2-40B4-BE49-F238E27FC236}">
                <a16:creationId xmlns:a16="http://schemas.microsoft.com/office/drawing/2014/main" id="{EC50553E-690E-4A45-9A06-02F3CB617D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0" y="5818463"/>
            <a:ext cx="812800" cy="812800"/>
          </a:xfrm>
          <a:prstGeom prst="rect">
            <a:avLst/>
          </a:prstGeom>
        </p:spPr>
      </p:pic>
    </p:spTree>
    <p:extLst>
      <p:ext uri="{BB962C8B-B14F-4D97-AF65-F5344CB8AC3E}">
        <p14:creationId xmlns:p14="http://schemas.microsoft.com/office/powerpoint/2010/main" val="354284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rgbClr val="7637A8"/>
            </a:gs>
            <a:gs pos="16000">
              <a:schemeClr val="bg1"/>
            </a:gs>
          </a:gsLst>
          <a:lin ang="27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710082-2C8B-455E-972C-A3667D4DC918}" type="slidenum">
              <a:rPr lang="en-US" smtClean="0"/>
              <a:t>9</a:t>
            </a:fld>
            <a:endParaRPr lang="en-US" dirty="0"/>
          </a:p>
        </p:txBody>
      </p:sp>
      <p:pic>
        <p:nvPicPr>
          <p:cNvPr id="6" name="Picture 10"/>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856014" y="1539314"/>
            <a:ext cx="10213501" cy="35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856014" y="360485"/>
            <a:ext cx="9601200" cy="905607"/>
          </a:xfrm>
        </p:spPr>
        <p:txBody>
          <a:bodyPr>
            <a:normAutofit/>
          </a:bodyPr>
          <a:lstStyle/>
          <a:p>
            <a:r>
              <a:rPr lang="en-US" sz="4300" b="1" dirty="0">
                <a:latin typeface="Avenir Next LT Pro" panose="020B0504020202020204" pitchFamily="34" charset="77"/>
              </a:rPr>
              <a:t>NMHU Performance Evaluation</a:t>
            </a:r>
          </a:p>
        </p:txBody>
      </p:sp>
      <p:pic>
        <p:nvPicPr>
          <p:cNvPr id="3" name="Recorded Sound" descr="Recorded Sound">
            <a:hlinkClick r:id="" action="ppaction://media"/>
            <a:extLst>
              <a:ext uri="{FF2B5EF4-FFF2-40B4-BE49-F238E27FC236}">
                <a16:creationId xmlns:a16="http://schemas.microsoft.com/office/drawing/2014/main" id="{F58707D3-3760-2E42-869B-6EC3099002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6014" y="5957112"/>
            <a:ext cx="812800" cy="812800"/>
          </a:xfrm>
          <a:prstGeom prst="rect">
            <a:avLst/>
          </a:prstGeom>
        </p:spPr>
      </p:pic>
    </p:spTree>
    <p:extLst>
      <p:ext uri="{BB962C8B-B14F-4D97-AF65-F5344CB8AC3E}">
        <p14:creationId xmlns:p14="http://schemas.microsoft.com/office/powerpoint/2010/main" val="203995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4517</TotalTime>
  <Words>2290</Words>
  <Application>Microsoft Office PowerPoint</Application>
  <PresentationFormat>Widescreen</PresentationFormat>
  <Paragraphs>294</Paragraphs>
  <Slides>32</Slides>
  <Notes>25</Notes>
  <HiddenSlides>0</HiddenSlides>
  <MMClips>30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ＭＳ Ｐゴシック</vt:lpstr>
      <vt:lpstr>Arial</vt:lpstr>
      <vt:lpstr>Avenir Next LT Pro</vt:lpstr>
      <vt:lpstr>Avenir Next LT Pro Light</vt:lpstr>
      <vt:lpstr>Calibri</vt:lpstr>
      <vt:lpstr>Franklin Gothic Book</vt:lpstr>
      <vt:lpstr>Garamond</vt:lpstr>
      <vt:lpstr>Times New Roman</vt:lpstr>
      <vt:lpstr>Wingdings</vt:lpstr>
      <vt:lpstr>Crop</vt:lpstr>
      <vt:lpstr>Performance Evaluations Human Resources/Payroll</vt:lpstr>
      <vt:lpstr>NMHU Performance Evaluation</vt:lpstr>
      <vt:lpstr>NMHU Performance Evaluation</vt:lpstr>
      <vt:lpstr>NMHU Performance Evaluation</vt:lpstr>
      <vt:lpstr>NMHU Performance Evaluation</vt:lpstr>
      <vt:lpstr>NMHU Performance Evaluation</vt:lpstr>
      <vt:lpstr>NMHU Performance Evaluation</vt:lpstr>
      <vt:lpstr>Manager Performance Evaluation Guide</vt:lpstr>
      <vt:lpstr>NMHU Performance Evaluation</vt:lpstr>
      <vt:lpstr>NMHU Performance Evaluation</vt:lpstr>
      <vt:lpstr>NMHU Performance Evaluation</vt:lpstr>
      <vt:lpstr>NMHU Performance Evaluation</vt:lpstr>
      <vt:lpstr>NMHU Performance Evaluation</vt:lpstr>
      <vt:lpstr>Appropriate Goals</vt:lpstr>
      <vt:lpstr>A GOAL is a statement of specific work-related achievement to be accomplished within a specified time frame. A routine goal that describes normal work output is also known as a DUTY.</vt:lpstr>
      <vt:lpstr>Three Types of Goals</vt:lpstr>
      <vt:lpstr>A goal should be written so that it describes how results are to be obtained, how results are to be measured, and when the work will be done. In other words, define the PERFORMANCE STANDARD.</vt:lpstr>
      <vt:lpstr>NMHU Performance Evaluation</vt:lpstr>
      <vt:lpstr>Writing a Goal or Duty</vt:lpstr>
      <vt:lpstr>Performance Review</vt:lpstr>
      <vt:lpstr>Presidential and Institutional Targets for University Priorities</vt:lpstr>
      <vt:lpstr>NMHU Performance Evaluation</vt:lpstr>
      <vt:lpstr>Conducting an Effective Performance Evaluation</vt:lpstr>
      <vt:lpstr>Conducting an Effective Performance Evaluation</vt:lpstr>
      <vt:lpstr>Conducting an Effective Performance Evaluation</vt:lpstr>
      <vt:lpstr>Resource Section</vt:lpstr>
      <vt:lpstr>NMHU Performance Evaluation</vt:lpstr>
      <vt:lpstr>NMHU Performance Evaluation</vt:lpstr>
      <vt:lpstr>NMHU Performance Evaluation</vt:lpstr>
      <vt:lpstr>Tracking Methods</vt:lpstr>
      <vt:lpstr>NMHU Performance Evaluation</vt:lpstr>
      <vt:lpstr>Questions and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Professional / Effective Presentations to Upper Management</dc:title>
  <dc:creator>Microsoft Office User</dc:creator>
  <cp:lastModifiedBy>Valencia, Faron D</cp:lastModifiedBy>
  <cp:revision>118</cp:revision>
  <dcterms:created xsi:type="dcterms:W3CDTF">2016-11-03T17:18:30Z</dcterms:created>
  <dcterms:modified xsi:type="dcterms:W3CDTF">2021-06-09T18:25:46Z</dcterms:modified>
</cp:coreProperties>
</file>