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96" r:id="rId2"/>
    <p:sldId id="266" r:id="rId3"/>
    <p:sldId id="484" r:id="rId4"/>
    <p:sldId id="260" r:id="rId5"/>
    <p:sldId id="485" r:id="rId6"/>
    <p:sldId id="539" r:id="rId7"/>
    <p:sldId id="436" r:id="rId8"/>
    <p:sldId id="537" r:id="rId9"/>
    <p:sldId id="497" r:id="rId10"/>
    <p:sldId id="487" r:id="rId11"/>
    <p:sldId id="494" r:id="rId12"/>
    <p:sldId id="493" r:id="rId13"/>
    <p:sldId id="489" r:id="rId14"/>
    <p:sldId id="536" r:id="rId15"/>
    <p:sldId id="491" r:id="rId16"/>
    <p:sldId id="527" r:id="rId17"/>
    <p:sldId id="544" r:id="rId18"/>
    <p:sldId id="538" r:id="rId19"/>
    <p:sldId id="541" r:id="rId20"/>
    <p:sldId id="542" r:id="rId21"/>
    <p:sldId id="543" r:id="rId22"/>
    <p:sldId id="540" r:id="rId2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467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6" autoAdjust="0"/>
    <p:restoredTop sz="82500" autoAdjust="0"/>
  </p:normalViewPr>
  <p:slideViewPr>
    <p:cSldViewPr snapToObjects="1">
      <p:cViewPr>
        <p:scale>
          <a:sx n="75" d="100"/>
          <a:sy n="75" d="100"/>
        </p:scale>
        <p:origin x="-288" y="-72"/>
      </p:cViewPr>
      <p:guideLst>
        <p:guide orient="horz" pos="1117"/>
        <p:guide orient="horz" pos="663"/>
        <p:guide orient="horz" pos="4156"/>
        <p:guide orient="horz" pos="164"/>
        <p:guide pos="158"/>
        <p:guide pos="295"/>
        <p:guide pos="5602"/>
        <p:guide pos="5465"/>
        <p:guide pos="476"/>
        <p:guide pos="2835"/>
        <p:guide pos="292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287" tIns="46643" rIns="93287" bIns="4664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287" tIns="46643" rIns="93287" bIns="4664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F984FF-531A-44CD-BA0A-6B38FCD64292}" type="datetimeFigureOut">
              <a:rPr lang="en-US"/>
              <a:pPr>
                <a:defRPr/>
              </a:pPr>
              <a:t>12/18/2012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3" rIns="93287" bIns="4664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287" tIns="46643" rIns="93287" bIns="4664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287" tIns="46643" rIns="93287" bIns="4664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287" tIns="46643" rIns="93287" bIns="4664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0EEAC9-AC08-4029-888A-82AE967A0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1D18B9-B16D-4490-B85E-BDBDD53645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76826A-9D3B-48C5-929B-551A134DCF4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5F52D0-1066-47B8-8E8D-846BCB7D41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5DCE11-6A9E-4183-9348-7BF298117D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79450"/>
            <a:ext cx="4718050" cy="3538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4448175"/>
            <a:ext cx="5183188" cy="41449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6" tIns="46628" rIns="93256" bIns="46628" anchor="b"/>
          <a:lstStyle/>
          <a:p>
            <a:pPr algn="r" defTabSz="931863"/>
            <a:fld id="{4EA7BB6B-4C22-4519-B2D7-B2D5ECE8B7F8}" type="slidenum">
              <a:rPr lang="en-US">
                <a:latin typeface="Calibri" pitchFamily="34" charset="0"/>
              </a:rPr>
              <a:pPr algn="r" defTabSz="931863"/>
              <a:t>11</a:t>
            </a:fld>
            <a:endParaRPr lang="en-US">
              <a:latin typeface="Calibri" pitchFamily="34" charset="0"/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6" tIns="46628" rIns="93256" bIns="46628" anchor="b"/>
          <a:lstStyle/>
          <a:p>
            <a:pPr algn="r" defTabSz="931863"/>
            <a:fld id="{EE9EC978-52D6-460D-B2AA-C2AD7FCC2A27}" type="slidenum">
              <a:rPr lang="en-US">
                <a:latin typeface="Calibri" pitchFamily="34" charset="0"/>
              </a:rPr>
              <a:pPr algn="r" defTabSz="931863"/>
              <a:t>11</a:t>
            </a:fld>
            <a:endParaRPr lang="en-US">
              <a:latin typeface="Calibri" pitchFamily="34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3256" tIns="46628" rIns="93256" bIns="4662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1" tIns="46641" rIns="93281" bIns="46641" anchor="b"/>
          <a:lstStyle/>
          <a:p>
            <a:pPr algn="r" defTabSz="931863"/>
            <a:fld id="{3C802E30-0A49-4395-8B43-48CF98491EDF}" type="slidenum">
              <a:rPr lang="en-US">
                <a:latin typeface="Calibri" pitchFamily="34" charset="0"/>
              </a:rPr>
              <a:pPr algn="r" defTabSz="931863"/>
              <a:t>12</a:t>
            </a:fld>
            <a:endParaRPr lang="en-US">
              <a:latin typeface="Calibri" pitchFamily="34" charset="0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1" tIns="46641" rIns="93281" bIns="46641" anchor="b"/>
          <a:lstStyle/>
          <a:p>
            <a:pPr algn="r" defTabSz="931863"/>
            <a:fld id="{B210A4D0-2B32-4413-A0B2-2033BF2ACF7E}" type="slidenum">
              <a:rPr lang="en-US">
                <a:latin typeface="Calibri" pitchFamily="34" charset="0"/>
              </a:rPr>
              <a:pPr algn="r" defTabSz="931863"/>
              <a:t>12</a:t>
            </a:fld>
            <a:endParaRPr lang="en-US">
              <a:latin typeface="Calibri" pitchFamily="34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3256" tIns="46628" rIns="93256" bIns="4662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6" tIns="46628" rIns="93256" bIns="46628" anchor="b"/>
          <a:lstStyle/>
          <a:p>
            <a:pPr algn="r" defTabSz="931863"/>
            <a:fld id="{153A9825-C302-4652-AAE6-DF17F9CD1C58}" type="slidenum">
              <a:rPr lang="en-US">
                <a:latin typeface="Calibri" pitchFamily="34" charset="0"/>
              </a:rPr>
              <a:pPr algn="r" defTabSz="931863"/>
              <a:t>14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3244" tIns="46622" rIns="93244" bIns="4662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44" tIns="46622" rIns="93244" bIns="46622" anchor="b"/>
          <a:lstStyle/>
          <a:p>
            <a:pPr algn="r" defTabSz="931863"/>
            <a:fld id="{1F55A7DD-0E31-4CD7-9DD8-257D3E8DE05D}" type="slidenum">
              <a:rPr lang="en-US">
                <a:latin typeface="Calibri" pitchFamily="34" charset="0"/>
              </a:rPr>
              <a:pPr algn="r" defTabSz="931863"/>
              <a:t>15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3256" tIns="46628" rIns="93256" bIns="4662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6" tIns="46628" rIns="93256" bIns="46628" anchor="b"/>
          <a:lstStyle/>
          <a:p>
            <a:pPr algn="r" defTabSz="931863"/>
            <a:fld id="{77A566C5-169A-40F6-BA50-83919FCBE9A7}" type="slidenum">
              <a:rPr lang="en-US">
                <a:latin typeface="Calibri" pitchFamily="34" charset="0"/>
              </a:rPr>
              <a:pPr algn="r" defTabSz="931863"/>
              <a:t>16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3256" tIns="46628" rIns="93256" bIns="4662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6" tIns="46628" rIns="93256" bIns="46628" anchor="b"/>
          <a:lstStyle/>
          <a:p>
            <a:pPr algn="r" defTabSz="931863"/>
            <a:fld id="{E352C111-6348-485B-90FB-6AE372B0FAB6}" type="slidenum">
              <a:rPr lang="en-US">
                <a:latin typeface="Calibri" pitchFamily="34" charset="0"/>
              </a:rPr>
              <a:pPr algn="r" defTabSz="931863"/>
              <a:t>18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gray">
          <a:xfrm>
            <a:off x="250825" y="260350"/>
            <a:ext cx="8642350" cy="41052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algn="ctr"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gray">
          <a:xfrm>
            <a:off x="250825" y="4511675"/>
            <a:ext cx="8642350" cy="20859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1546234"/>
            <a:ext cx="6623050" cy="32400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32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8312" y="5072073"/>
            <a:ext cx="6551612" cy="1309677"/>
          </a:xfrm>
        </p:spPr>
        <p:txBody>
          <a:bodyPr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defRPr sz="3600" b="0">
                <a:solidFill>
                  <a:schemeClr val="bg1"/>
                </a:solidFill>
              </a:defRPr>
            </a:lvl1pPr>
            <a:lvl2pPr>
              <a:defRPr sz="2000" b="0">
                <a:solidFill>
                  <a:schemeClr val="accent2"/>
                </a:solidFill>
              </a:defRPr>
            </a:lvl2pPr>
            <a:lvl3pPr marL="534988" indent="-534988">
              <a:defRPr sz="2000" b="0">
                <a:solidFill>
                  <a:schemeClr val="accent2"/>
                </a:solidFill>
              </a:defRPr>
            </a:lvl3pPr>
            <a:lvl4pPr>
              <a:defRPr sz="2000" b="0">
                <a:solidFill>
                  <a:schemeClr val="accent2"/>
                </a:solidFill>
              </a:defRPr>
            </a:lvl4pPr>
            <a:lvl5pPr>
              <a:defRPr sz="20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1773238"/>
            <a:ext cx="8207375" cy="45831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755650" y="1268413"/>
            <a:ext cx="6245242" cy="285749"/>
          </a:xfrm>
        </p:spPr>
        <p:txBody>
          <a:bodyPr anchor="ctr">
            <a:noAutofit/>
          </a:bodyPr>
          <a:lstStyle>
            <a:lvl1pPr marL="0" indent="0">
              <a:defRPr sz="10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accent2"/>
                </a:solidFill>
              </a:defRPr>
            </a:lvl2pPr>
            <a:lvl3pPr marL="534988" indent="-534988">
              <a:defRPr sz="2000" b="0">
                <a:solidFill>
                  <a:schemeClr val="accent2"/>
                </a:solidFill>
              </a:defRPr>
            </a:lvl3pPr>
            <a:lvl4pPr>
              <a:defRPr sz="2000" b="0">
                <a:solidFill>
                  <a:schemeClr val="accent2"/>
                </a:solidFill>
              </a:defRPr>
            </a:lvl4pPr>
            <a:lvl5pPr>
              <a:defRPr sz="20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14414" y="1860436"/>
            <a:ext cx="7461274" cy="4190891"/>
          </a:xfrm>
        </p:spPr>
        <p:txBody>
          <a:bodyPr>
            <a:spAutoFit/>
          </a:bodyPr>
          <a:lstStyle>
            <a:lvl1pPr marL="0" indent="0">
              <a:spcBef>
                <a:spcPts val="1200"/>
              </a:spcBef>
              <a:spcAft>
                <a:spcPts val="1000"/>
              </a:spcAft>
              <a:defRPr b="0">
                <a:solidFill>
                  <a:schemeClr val="bg2"/>
                </a:solidFill>
              </a:defRPr>
            </a:lvl1pPr>
            <a:lvl2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>
                <a:schemeClr val="bg2"/>
              </a:buClr>
              <a:buSzPct val="65000"/>
              <a:buFont typeface="Wingdings" pitchFamily="2" charset="2"/>
              <a:buNone/>
              <a:tabLst/>
              <a:defRPr sz="1800" baseline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755650" y="1268413"/>
            <a:ext cx="6245242" cy="285749"/>
          </a:xfrm>
        </p:spPr>
        <p:txBody>
          <a:bodyPr anchor="ctr">
            <a:noAutofit/>
          </a:bodyPr>
          <a:lstStyle>
            <a:lvl1pPr marL="0" indent="0">
              <a:defRPr sz="10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accent2"/>
                </a:solidFill>
              </a:defRPr>
            </a:lvl2pPr>
            <a:lvl3pPr marL="534988" indent="-534988">
              <a:defRPr sz="2000" b="0">
                <a:solidFill>
                  <a:schemeClr val="accent2"/>
                </a:solidFill>
              </a:defRPr>
            </a:lvl3pPr>
            <a:lvl4pPr>
              <a:defRPr sz="2000" b="0">
                <a:solidFill>
                  <a:schemeClr val="accent2"/>
                </a:solidFill>
              </a:defRPr>
            </a:lvl4pPr>
            <a:lvl5pPr>
              <a:defRPr sz="20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88963" y="1773238"/>
            <a:ext cx="432000" cy="432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1588" indent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88963" y="2328381"/>
            <a:ext cx="432000" cy="432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1588" indent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88963" y="2883524"/>
            <a:ext cx="432000" cy="432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1588" indent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588963" y="3438667"/>
            <a:ext cx="432000" cy="432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1588" indent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88963" y="3993810"/>
            <a:ext cx="432000" cy="432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1588" indent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588963" y="4548953"/>
            <a:ext cx="432000" cy="432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1588" indent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88963" y="5104096"/>
            <a:ext cx="432000" cy="432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1588" indent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588963" y="5659238"/>
            <a:ext cx="432000" cy="432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1588" indent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250825" y="260350"/>
            <a:ext cx="8642350" cy="1874838"/>
          </a:xfrm>
          <a:prstGeom prst="rect">
            <a:avLst/>
          </a:prstGeom>
          <a:solidFill>
            <a:srgbClr val="0D146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019925" y="161925"/>
            <a:ext cx="1873250" cy="460375"/>
            <a:chOff x="4422" y="102"/>
            <a:chExt cx="1180" cy="290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gray">
            <a:xfrm>
              <a:off x="4422" y="120"/>
              <a:ext cx="1180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pic>
          <p:nvPicPr>
            <p:cNvPr id="7" name="Picture 8" descr="HayGroup blauw"/>
            <p:cNvPicPr>
              <a:picLocks noChangeAspect="1" noChangeArrowheads="1"/>
            </p:cNvPicPr>
            <p:nvPr/>
          </p:nvPicPr>
          <p:blipFill>
            <a:blip r:embed="rId2" cstate="print"/>
            <a:srcRect b="14334"/>
            <a:stretch>
              <a:fillRect/>
            </a:stretch>
          </p:blipFill>
          <p:spPr bwMode="gray">
            <a:xfrm>
              <a:off x="4502" y="102"/>
              <a:ext cx="88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9"/>
          <p:cNvSpPr>
            <a:spLocks noChangeArrowheads="1"/>
          </p:cNvSpPr>
          <p:nvPr/>
        </p:nvSpPr>
        <p:spPr bwMode="gray">
          <a:xfrm>
            <a:off x="250825" y="2063750"/>
            <a:ext cx="8642350" cy="2857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9" name="Picture 20" descr="HG logo 281 r w white fiel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8188" y="125413"/>
            <a:ext cx="148748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8450" y="304800"/>
            <a:ext cx="6769100" cy="1152525"/>
          </a:xfrm>
        </p:spPr>
        <p:txBody>
          <a:bodyPr lIns="144000" tIns="72000" rIns="144000" bIns="108000"/>
          <a:lstStyle>
            <a:lvl1pPr>
              <a:defRPr sz="36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98450" y="1408113"/>
            <a:ext cx="6400800" cy="377825"/>
          </a:xfrm>
          <a:ln w="9525" algn="ctr"/>
        </p:spPr>
        <p:txBody>
          <a:bodyPr lIns="144000" tIns="36000" rIns="144000" bIns="3600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 sz="2000" b="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250825" y="260350"/>
            <a:ext cx="8642350" cy="12969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773238"/>
            <a:ext cx="82073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gray">
          <a:xfrm>
            <a:off x="250825" y="1270000"/>
            <a:ext cx="8642350" cy="2873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dirty="0">
              <a:latin typeface="Arial" pitchFamily="34" charset="0"/>
              <a:cs typeface="+mn-cs"/>
            </a:endParaRPr>
          </a:p>
        </p:txBody>
      </p:sp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7019925" y="144463"/>
            <a:ext cx="1873250" cy="477837"/>
            <a:chOff x="4422" y="91"/>
            <a:chExt cx="1180" cy="301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gray">
            <a:xfrm>
              <a:off x="4422" y="120"/>
              <a:ext cx="1180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pic>
          <p:nvPicPr>
            <p:cNvPr id="1035" name="Picture 6" descr="HG_logo_100mm_RGB_re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80" y="91"/>
              <a:ext cx="880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755650" y="261938"/>
            <a:ext cx="62452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gray">
          <a:xfrm>
            <a:off x="250825" y="6453188"/>
            <a:ext cx="8642350" cy="158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215313" y="6580188"/>
            <a:ext cx="677862" cy="16986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97AA1D5-4859-4F6F-A832-7F55DD5FE003}" type="slidenum">
              <a:rPr lang="en-GB" smtClean="0">
                <a:solidFill>
                  <a:schemeClr val="accent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dirty="0" smtClean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gray">
          <a:xfrm>
            <a:off x="250825" y="6580188"/>
            <a:ext cx="3390900" cy="2127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GB" sz="900" dirty="0">
                <a:solidFill>
                  <a:schemeClr val="accent1"/>
                </a:solidFill>
                <a:latin typeface="Arial" pitchFamily="34" charset="0"/>
                <a:cs typeface="+mn-cs"/>
              </a:rPr>
              <a:t>© 2012 Hay Group. All rights reserved</a:t>
            </a:r>
            <a:endParaRPr lang="en-GB" dirty="0">
              <a:solidFill>
                <a:schemeClr val="accent1"/>
              </a:solidFill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5" r:id="rId2"/>
    <p:sldLayoutId id="2147483726" r:id="rId3"/>
    <p:sldLayoutId id="2147483727" r:id="rId4"/>
    <p:sldLayoutId id="2147483728" r:id="rId5"/>
    <p:sldLayoutId id="2147483730" r:id="rId6"/>
  </p:sldLayoutIdLst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6700" algn="l" rtl="0" eaLnBrk="0" fontAlgn="base" hangingPunct="0"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66700" algn="l" rtl="0" eaLnBrk="0" fontAlgn="base" hangingPunct="0">
        <a:spcBef>
          <a:spcPts val="5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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534988" indent="-268288" algn="l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SzPct val="85000"/>
        <a:buFont typeface="Symbol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266700" algn="l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7913" indent="-276225" algn="l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SzPct val="8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46200" indent="-268288" algn="l" defTabSz="914400" rtl="0" eaLnBrk="1" latinLnBrk="0" hangingPunct="1">
        <a:spcBef>
          <a:spcPct val="20000"/>
        </a:spcBef>
        <a:buClr>
          <a:schemeClr val="tx2"/>
        </a:buClr>
        <a:buSzPct val="85000"/>
        <a:buFont typeface="Symbol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12900" indent="-266700" algn="l" defTabSz="914400" rtl="0" eaLnBrk="1" latinLnBrk="0" hangingPunct="1">
        <a:spcBef>
          <a:spcPct val="20000"/>
        </a:spcBef>
        <a:buClr>
          <a:schemeClr val="tx2"/>
        </a:buClr>
        <a:buSzPct val="85000"/>
        <a:buFont typeface="Symbol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188" indent="-268288" algn="l" defTabSz="914400" rtl="0" eaLnBrk="1" latinLnBrk="0" hangingPunct="1">
        <a:spcBef>
          <a:spcPct val="20000"/>
        </a:spcBef>
        <a:buClr>
          <a:schemeClr val="tx2"/>
        </a:buClr>
        <a:buSzPct val="85000"/>
        <a:buFont typeface="Symbol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55825" indent="-274638" algn="l" defTabSz="914400" rtl="0" eaLnBrk="1" latinLnBrk="0" hangingPunct="1">
        <a:spcBef>
          <a:spcPct val="20000"/>
        </a:spcBef>
        <a:buClr>
          <a:schemeClr val="tx2"/>
        </a:buClr>
        <a:buSzPct val="85000"/>
        <a:buFont typeface="Symbol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450" y="304800"/>
            <a:ext cx="7321550" cy="1152525"/>
          </a:xfrm>
        </p:spPr>
        <p:txBody>
          <a:bodyPr/>
          <a:lstStyle/>
          <a:p>
            <a:pPr eaLnBrk="1" hangingPunct="1"/>
            <a:r>
              <a:rPr lang="en-US" smtClean="0"/>
              <a:t>New Mexico Highlands University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450" y="1408113"/>
            <a:ext cx="8593138" cy="688975"/>
          </a:xfrm>
        </p:spPr>
        <p:txBody>
          <a:bodyPr rtlCol="0"/>
          <a:lstStyle/>
          <a:p>
            <a:pPr marL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Classification and Compensation Study Report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7477" t="12721" r="1270" b="31731"/>
          <a:stretch>
            <a:fillRect/>
          </a:stretch>
        </p:blipFill>
        <p:spPr bwMode="auto">
          <a:xfrm>
            <a:off x="249238" y="2493963"/>
            <a:ext cx="8642350" cy="4106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01" name="Text Placeholder 14"/>
          <p:cNvSpPr txBox="1">
            <a:spLocks/>
          </p:cNvSpPr>
          <p:nvPr/>
        </p:nvSpPr>
        <p:spPr bwMode="auto">
          <a:xfrm>
            <a:off x="76200" y="2063750"/>
            <a:ext cx="2382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>
              <a:spcBef>
                <a:spcPts val="500"/>
              </a:spcBef>
              <a:buFont typeface="Arial" charset="0"/>
              <a:buNone/>
            </a:pPr>
            <a:r>
              <a:rPr lang="en-US" sz="1200" b="1">
                <a:solidFill>
                  <a:schemeClr val="bg1"/>
                </a:solidFill>
              </a:rPr>
              <a:t>December, 2012</a:t>
            </a:r>
          </a:p>
        </p:txBody>
      </p:sp>
      <p:pic>
        <p:nvPicPr>
          <p:cNvPr id="4102" name="Picture 6" descr="Punchstock_PTWE014075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493963"/>
            <a:ext cx="865028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96875" y="1546225"/>
            <a:ext cx="6623050" cy="3240088"/>
          </a:xfrm>
        </p:spPr>
        <p:txBody>
          <a:bodyPr/>
          <a:lstStyle/>
          <a:p>
            <a:pPr eaLnBrk="1" hangingPunct="1"/>
            <a:r>
              <a:rPr lang="en-US" smtClean="0"/>
              <a:t>3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5072063"/>
            <a:ext cx="6551612" cy="13096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Market Analysis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Market Analysis</a:t>
            </a:r>
            <a:endParaRPr lang="en-US" sz="2000" i="1" smtClean="0">
              <a:solidFill>
                <a:srgbClr val="FFFFFF"/>
              </a:solidFill>
            </a:endParaRPr>
          </a:p>
        </p:txBody>
      </p:sp>
      <p:sp>
        <p:nvSpPr>
          <p:cNvPr id="1433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8313" y="1689100"/>
            <a:ext cx="8207375" cy="4583113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The diagnostic </a:t>
            </a:r>
            <a:r>
              <a:rPr lang="en-US" dirty="0" err="1" smtClean="0"/>
              <a:t>scattergram</a:t>
            </a:r>
            <a:r>
              <a:rPr lang="en-US" dirty="0" smtClean="0"/>
              <a:t> on the following page shows current NMHU base salary, and market P25, P50 (median), and P75 base salary, plotted against job content levels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This graph is designed to highlight internal pay practices and compared to the market relative to NMHU’s </a:t>
            </a:r>
            <a:r>
              <a:rPr lang="en-US" i="1" dirty="0" smtClean="0"/>
              <a:t>existing</a:t>
            </a:r>
            <a:r>
              <a:rPr lang="en-US" dirty="0" smtClean="0"/>
              <a:t> value structure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Each data point on the graph represents a benchmark job incumbent’s pay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The “Practice” trend line is the line of best fit through the data points and represents the relationship between job size and pay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The Market data indicators highlight where incumbents are positioned relative to market practice</a:t>
            </a:r>
          </a:p>
          <a:p>
            <a:pPr lvl="3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P25 is the 25</a:t>
            </a:r>
            <a:r>
              <a:rPr lang="en-US" baseline="30000" dirty="0" smtClean="0"/>
              <a:t>th</a:t>
            </a:r>
            <a:r>
              <a:rPr lang="en-US" dirty="0" smtClean="0"/>
              <a:t> Percentile (75%</a:t>
            </a:r>
            <a:r>
              <a:rPr lang="en-US" sz="1400" dirty="0" smtClean="0"/>
              <a:t> </a:t>
            </a:r>
            <a:r>
              <a:rPr lang="en-US" dirty="0" smtClean="0"/>
              <a:t>of the data is above this point, and 25% below)</a:t>
            </a:r>
          </a:p>
          <a:p>
            <a:pPr lvl="3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P50 is the 50</a:t>
            </a:r>
            <a:r>
              <a:rPr lang="en-US" baseline="30000" dirty="0" smtClean="0"/>
              <a:t>th</a:t>
            </a:r>
            <a:r>
              <a:rPr lang="en-US" dirty="0" smtClean="0"/>
              <a:t> Percentile (50% of the data is above this point, and 50% is below)</a:t>
            </a:r>
          </a:p>
          <a:p>
            <a:pPr lvl="3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P75 is the 75</a:t>
            </a:r>
            <a:r>
              <a:rPr lang="en-US" baseline="30000" dirty="0" smtClean="0"/>
              <a:t>th</a:t>
            </a:r>
            <a:r>
              <a:rPr lang="en-US" dirty="0" smtClean="0"/>
              <a:t> Percentile (25% of the data is above this point, and 75% is below)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>
                <a:srgbClr val="0D1467"/>
              </a:buCl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D1467"/>
                </a:solidFill>
              </a:rPr>
              <a:t>Findings</a:t>
            </a:r>
            <a:endParaRPr lang="en-US" dirty="0" smtClean="0">
              <a:solidFill>
                <a:srgbClr val="0D1467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>
                <a:srgbClr val="0D1467"/>
              </a:buClr>
            </a:pPr>
            <a:r>
              <a:rPr lang="en-US" dirty="0" smtClean="0">
                <a:solidFill>
                  <a:srgbClr val="0D1467"/>
                </a:solidFill>
              </a:rPr>
              <a:t>Compared to the market data, almost all of the 18 benchmark positions fall below the P50 (median) trend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Market Analysis</a:t>
            </a:r>
            <a:r>
              <a:rPr lang="en-US" sz="2000" i="1" smtClean="0">
                <a:solidFill>
                  <a:srgbClr val="FFFFFF"/>
                </a:solidFill>
              </a:rPr>
              <a:t> (cont’d)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593850" y="6248400"/>
            <a:ext cx="74739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solidFill>
                  <a:schemeClr val="bg2"/>
                </a:solidFill>
              </a:rPr>
              <a:t>Note: </a:t>
            </a:r>
            <a:r>
              <a:rPr lang="en-US" sz="900" i="1">
                <a:solidFill>
                  <a:schemeClr val="bg2"/>
                </a:solidFill>
              </a:rPr>
              <a:t>The NMHU Base Salary Practice line was developed using the benchmark jobs only.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38" y="1638300"/>
            <a:ext cx="62484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96875" y="1546225"/>
            <a:ext cx="6623050" cy="3240088"/>
          </a:xfrm>
        </p:spPr>
        <p:txBody>
          <a:bodyPr/>
          <a:lstStyle/>
          <a:p>
            <a:pPr eaLnBrk="1" hangingPunct="1"/>
            <a:r>
              <a:rPr lang="en-US" smtClean="0"/>
              <a:t>4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5072063"/>
            <a:ext cx="6551612" cy="13096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Results and Next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 and Next Steps</a:t>
            </a:r>
            <a:endParaRPr lang="en-US" sz="2000" i="1" smtClean="0">
              <a:solidFill>
                <a:srgbClr val="FFFFFF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09738"/>
            <a:ext cx="8370887" cy="4535487"/>
          </a:xfrm>
        </p:spPr>
        <p:txBody>
          <a:bodyPr/>
          <a:lstStyle/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A base salary structure, updated ranges, and salary grade assignments were developed for NMHU employees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The salary grade assignments were reviewed and finalized by NMHU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The salary structure was informed by the market compensation data (content level, not title) and designed using best-practice methods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The “midpoint” of each grade is designed to track the competitive market consensus values (P50)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Consistent with NMHU’s compensation philosophy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A generally smooth percent progression from grade to grade (“vertical”) and consistent range “widths” support good compensation management principles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Salary Structure</a:t>
            </a:r>
            <a:endParaRPr lang="en-US" sz="2000" i="1" smtClean="0">
              <a:solidFill>
                <a:srgbClr val="FFFFFF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2413" y="2120900"/>
            <a:ext cx="3557587" cy="3530600"/>
          </a:xfrm>
        </p:spPr>
        <p:txBody>
          <a:bodyPr/>
          <a:lstStyle/>
          <a:p>
            <a:pPr marL="0" eaLnBrk="1" hangingPunct="1"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Recommended salary structure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The table to the right shows the measured content levels at NMHU, and the recommended range of pay for each level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The salary structure was developed using a combination of consensus market data, and best practice in salary structure design methods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There is some overlap compared to NMHU’s current grades, and some new grades have been added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752600"/>
            <a:ext cx="4879976" cy="454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NMHU’s Investment</a:t>
            </a:r>
            <a:endParaRPr lang="en-US" sz="2000" i="1" smtClean="0">
              <a:solidFill>
                <a:srgbClr val="FFFFFF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92275"/>
            <a:ext cx="8370887" cy="4535488"/>
          </a:xfrm>
        </p:spPr>
        <p:txBody>
          <a:bodyPr/>
          <a:lstStyle/>
          <a:p>
            <a:pPr lvl="2" eaLnBrk="1" hangingPunct="1">
              <a:spcBef>
                <a:spcPts val="300"/>
              </a:spcBef>
              <a:spcAft>
                <a:spcPts val="300"/>
              </a:spcAft>
              <a:buFont typeface="Symbol" pitchFamily="18" charset="2"/>
              <a:buNone/>
            </a:pPr>
            <a:r>
              <a:rPr lang="en-US" sz="1800" b="1" smtClean="0">
                <a:solidFill>
                  <a:schemeClr val="tx2"/>
                </a:solidFill>
              </a:rPr>
              <a:t>Findings</a:t>
            </a:r>
            <a:endParaRPr lang="en-US" sz="1800" smtClean="0">
              <a:solidFill>
                <a:schemeClr val="tx2"/>
              </a:solidFill>
            </a:endParaRPr>
          </a:p>
          <a:p>
            <a:pPr lvl="2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mtClean="0"/>
              <a:t>There are currently 116 incumbents falling </a:t>
            </a:r>
            <a:r>
              <a:rPr lang="en-US" u="sng" smtClean="0"/>
              <a:t>below minimum</a:t>
            </a:r>
            <a:r>
              <a:rPr lang="en-US" smtClean="0"/>
              <a:t> and 17 incumbents </a:t>
            </a:r>
            <a:r>
              <a:rPr lang="en-US" u="sng" smtClean="0"/>
              <a:t>above maximum</a:t>
            </a:r>
            <a:r>
              <a:rPr lang="en-US" smtClean="0"/>
              <a:t> of their range</a:t>
            </a:r>
          </a:p>
          <a:p>
            <a:pPr lvl="2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u="sng" smtClean="0"/>
              <a:t>Below minimum to minimum</a:t>
            </a:r>
            <a:r>
              <a:rPr lang="en-US" smtClean="0"/>
              <a:t>: Total cost of moving the 116 incumbents below the minimum of their recommended grade range up to the minimum is $352,062</a:t>
            </a:r>
          </a:p>
          <a:p>
            <a:pPr lvl="3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mtClean="0"/>
              <a:t>This is equivalent to 2.8% of payroll</a:t>
            </a:r>
          </a:p>
          <a:p>
            <a:pPr lvl="2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u="sng" smtClean="0"/>
              <a:t>Below midpoint to midpoint:</a:t>
            </a:r>
            <a:r>
              <a:rPr lang="en-US" smtClean="0"/>
              <a:t>  Total cost of moving 128 incumbents below the midpoint (but above minimum) of their recommended grade range up to the midpoint is $1,986,201</a:t>
            </a:r>
          </a:p>
          <a:p>
            <a:pPr lvl="3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mtClean="0"/>
              <a:t>This is equivalent to 15.82% of payroll</a:t>
            </a:r>
          </a:p>
          <a:p>
            <a:pPr lvl="2" eaLnBrk="1" hangingPunct="1">
              <a:spcBef>
                <a:spcPts val="300"/>
              </a:spcBef>
              <a:spcAft>
                <a:spcPts val="300"/>
              </a:spcAft>
              <a:buFont typeface="Symbol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1813" y="2590800"/>
            <a:ext cx="7796212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bg2"/>
                </a:solidFill>
                <a:latin typeface="+mn-lt"/>
              </a:rPr>
              <a:t>Dr. James Fries</a:t>
            </a:r>
          </a:p>
          <a:p>
            <a:pPr algn="ctr">
              <a:defRPr/>
            </a:pPr>
            <a:r>
              <a:rPr lang="en-US" sz="4000" dirty="0">
                <a:solidFill>
                  <a:schemeClr val="bg2"/>
                </a:solidFill>
                <a:latin typeface="+mn-lt"/>
              </a:rPr>
              <a:t>President</a:t>
            </a:r>
          </a:p>
          <a:p>
            <a:pPr algn="ctr">
              <a:defRPr/>
            </a:pPr>
            <a:r>
              <a:rPr lang="en-US" sz="4000" dirty="0">
                <a:solidFill>
                  <a:schemeClr val="bg2"/>
                </a:solidFill>
                <a:latin typeface="+mn-lt"/>
              </a:rPr>
              <a:t>New Mexico Highlands University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NMHU’s Investment </a:t>
            </a:r>
            <a:r>
              <a:rPr lang="en-US" sz="2000" i="1" smtClean="0"/>
              <a:t>(cont’d)</a:t>
            </a:r>
            <a:endParaRPr lang="en-US" sz="2000" i="1" smtClean="0">
              <a:solidFill>
                <a:srgbClr val="FFFFFF"/>
              </a:solidFill>
            </a:endParaRPr>
          </a:p>
        </p:txBody>
      </p:sp>
      <p:sp>
        <p:nvSpPr>
          <p:cNvPr id="21507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Employees Below Minimum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Will be adjusted to the minimum of the grade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An additional 1% increase will be added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Any employee below a 4% increase based on the above, will receive the amount necessary to ensure a minimum of a 4% increase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/>
            <a:r>
              <a:rPr lang="en-US" u="sng" dirty="0" smtClean="0"/>
              <a:t>Employees Above Minimum and Below Median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Will receive a 3% increase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/>
            <a:r>
              <a:rPr lang="en-US" u="sng" dirty="0" smtClean="0"/>
              <a:t>Employees Above Median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Will receive a 2% increase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/>
            <a:r>
              <a:rPr lang="en-US" u="sng" dirty="0" smtClean="0"/>
              <a:t>Employees Above Maximum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Will receive a 1% increase this year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NMHU’s Investment </a:t>
            </a:r>
            <a:r>
              <a:rPr lang="en-US" sz="2000" i="1" smtClean="0"/>
              <a:t>(cont’d)</a:t>
            </a:r>
            <a:endParaRPr lang="en-US" smtClean="0"/>
          </a:p>
        </p:txBody>
      </p:sp>
      <p:sp>
        <p:nvSpPr>
          <p:cNvPr id="22531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u="sng" dirty="0" smtClean="0"/>
              <a:t>Employees Hired After January 1, 2012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If hired below minimum, the salary will be increased to minimum effective </a:t>
            </a:r>
            <a:r>
              <a:rPr lang="en-US" i="1" dirty="0" smtClean="0"/>
              <a:t>January 1, 2013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If hired below the median, the salary will be increased by 3% effecti</a:t>
            </a:r>
            <a:r>
              <a:rPr lang="en-US" i="1" dirty="0" smtClean="0"/>
              <a:t>ve January 1, 2013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If hired above the median, the salary will be increased by 2% effective </a:t>
            </a:r>
            <a:r>
              <a:rPr lang="en-US" i="1" dirty="0" smtClean="0"/>
              <a:t>January 1, 2013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Agenda for Today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14438" y="1860550"/>
            <a:ext cx="7461250" cy="3073400"/>
          </a:xfrm>
        </p:spPr>
        <p:txBody>
          <a:bodyPr/>
          <a:lstStyle/>
          <a:p>
            <a:pPr eaLnBrk="1" hangingPunct="1"/>
            <a:r>
              <a:rPr lang="en-US" smtClean="0"/>
              <a:t>Timeline</a:t>
            </a:r>
          </a:p>
          <a:p>
            <a:pPr eaLnBrk="1" hangingPunct="1"/>
            <a:r>
              <a:rPr lang="en-GB" smtClean="0"/>
              <a:t>The Process</a:t>
            </a:r>
          </a:p>
          <a:p>
            <a:pPr eaLnBrk="1" hangingPunct="1"/>
            <a:r>
              <a:rPr lang="en-GB" smtClean="0"/>
              <a:t>Market Analysis</a:t>
            </a:r>
          </a:p>
          <a:p>
            <a:pPr eaLnBrk="1" hangingPunct="1"/>
            <a:r>
              <a:rPr lang="en-US" smtClean="0"/>
              <a:t>Results and Next Steps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12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88963" y="1773238"/>
            <a:ext cx="431800" cy="431800"/>
          </a:xfrm>
        </p:spPr>
        <p:txBody>
          <a:bodyPr/>
          <a:lstStyle/>
          <a:p>
            <a:pPr eaLnBrk="1" hangingPunct="1"/>
            <a:r>
              <a:rPr lang="en-US" smtClean="0"/>
              <a:t>1</a:t>
            </a:r>
          </a:p>
        </p:txBody>
      </p:sp>
      <p:sp>
        <p:nvSpPr>
          <p:cNvPr id="512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88963" y="2328863"/>
            <a:ext cx="431800" cy="431800"/>
          </a:xfrm>
        </p:spPr>
        <p:txBody>
          <a:bodyPr/>
          <a:lstStyle/>
          <a:p>
            <a:pPr eaLnBrk="1" hangingPunct="1"/>
            <a:r>
              <a:rPr lang="en-US" smtClean="0"/>
              <a:t>2</a:t>
            </a:r>
          </a:p>
        </p:txBody>
      </p:sp>
      <p:sp>
        <p:nvSpPr>
          <p:cNvPr id="512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88963" y="2882900"/>
            <a:ext cx="431800" cy="433388"/>
          </a:xfrm>
        </p:spPr>
        <p:txBody>
          <a:bodyPr/>
          <a:lstStyle/>
          <a:p>
            <a:pPr eaLnBrk="1" hangingPunct="1"/>
            <a:r>
              <a:rPr lang="en-US" smtClean="0"/>
              <a:t>3</a:t>
            </a:r>
          </a:p>
        </p:txBody>
      </p:sp>
      <p:sp>
        <p:nvSpPr>
          <p:cNvPr id="5127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88963" y="3438525"/>
            <a:ext cx="431800" cy="431800"/>
          </a:xfrm>
        </p:spPr>
        <p:txBody>
          <a:bodyPr/>
          <a:lstStyle/>
          <a:p>
            <a:pPr eaLnBrk="1" hangingPunct="1"/>
            <a:r>
              <a:rPr lang="en-US" smtClean="0"/>
              <a:t>4</a:t>
            </a:r>
          </a:p>
        </p:txBody>
      </p:sp>
      <p:sp>
        <p:nvSpPr>
          <p:cNvPr id="5128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588963" y="3438525"/>
            <a:ext cx="431800" cy="431800"/>
          </a:xfrm>
        </p:spPr>
        <p:txBody>
          <a:bodyPr/>
          <a:lstStyle/>
          <a:p>
            <a:pPr eaLnBrk="1" hangingPunct="1"/>
            <a:r>
              <a:rPr lang="en-US" smtClean="0"/>
              <a:t>4</a:t>
            </a:r>
          </a:p>
        </p:txBody>
      </p:sp>
      <p:sp>
        <p:nvSpPr>
          <p:cNvPr id="5129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588963" y="3438525"/>
            <a:ext cx="431800" cy="431800"/>
          </a:xfrm>
        </p:spPr>
        <p:txBody>
          <a:bodyPr/>
          <a:lstStyle/>
          <a:p>
            <a:pPr eaLnBrk="1" hangingPunct="1"/>
            <a:r>
              <a:rPr lang="en-US" smtClean="0"/>
              <a:t>4</a:t>
            </a:r>
          </a:p>
        </p:txBody>
      </p:sp>
      <p:sp>
        <p:nvSpPr>
          <p:cNvPr id="5130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588963" y="3438525"/>
            <a:ext cx="431800" cy="431800"/>
          </a:xfrm>
        </p:spPr>
        <p:txBody>
          <a:bodyPr/>
          <a:lstStyle/>
          <a:p>
            <a:r>
              <a:rPr lang="en-US" smtClean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313" y="1773238"/>
            <a:ext cx="8207375" cy="3865562"/>
          </a:xfrm>
        </p:spPr>
        <p:txBody>
          <a:bodyPr/>
          <a:lstStyle/>
          <a:p>
            <a:pPr algn="ctr">
              <a:defRPr/>
            </a:pPr>
            <a:endParaRPr lang="en-US" sz="1700" i="1" dirty="0" smtClean="0"/>
          </a:p>
          <a:p>
            <a:pPr algn="ctr">
              <a:defRPr/>
            </a:pPr>
            <a:r>
              <a:rPr lang="en-US" sz="2400" i="1" dirty="0" smtClean="0"/>
              <a:t>How will I know what my grade is and when will I receive the adjustment?</a:t>
            </a:r>
          </a:p>
          <a:p>
            <a:pPr algn="ctr">
              <a:defRPr/>
            </a:pPr>
            <a:endParaRPr lang="en-US" sz="1700" dirty="0" smtClean="0"/>
          </a:p>
          <a:p>
            <a:pPr marL="609600" indent="-342900">
              <a:buFont typeface="+mj-lt"/>
              <a:buAutoNum type="arabicPeriod"/>
              <a:defRPr/>
            </a:pPr>
            <a:r>
              <a:rPr lang="en-US" sz="1700" dirty="0" smtClean="0"/>
              <a:t>A “Pay Notification Form” will be delivered to employees prior to December 14, 2012.  This document will include the following information:</a:t>
            </a:r>
          </a:p>
          <a:p>
            <a:pPr marL="1144588" lvl="3" indent="-342900">
              <a:buFont typeface="Arial" pitchFamily="34" charset="0"/>
              <a:buChar char="•"/>
              <a:defRPr/>
            </a:pPr>
            <a:r>
              <a:rPr lang="en-US" b="1" dirty="0" smtClean="0"/>
              <a:t>Current salary</a:t>
            </a:r>
          </a:p>
          <a:p>
            <a:pPr marL="1144588" lvl="3" indent="-342900">
              <a:buFont typeface="Arial" pitchFamily="34" charset="0"/>
              <a:buChar char="•"/>
              <a:defRPr/>
            </a:pPr>
            <a:r>
              <a:rPr lang="en-US" b="1" dirty="0" smtClean="0"/>
              <a:t>Adjusted Salary</a:t>
            </a:r>
          </a:p>
          <a:p>
            <a:pPr marL="1144588" lvl="3" indent="-342900">
              <a:buFont typeface="Arial" pitchFamily="34" charset="0"/>
              <a:buChar char="•"/>
              <a:defRPr/>
            </a:pPr>
            <a:r>
              <a:rPr lang="en-US" b="1" dirty="0" smtClean="0"/>
              <a:t>New Salary Grade</a:t>
            </a:r>
          </a:p>
          <a:p>
            <a:pPr marL="1144588" lvl="3" indent="-342900">
              <a:buFont typeface="Arial" pitchFamily="34" charset="0"/>
              <a:buChar char="•"/>
              <a:defRPr/>
            </a:pPr>
            <a:r>
              <a:rPr lang="en-US" b="1" dirty="0" smtClean="0"/>
              <a:t>Computation for Adjustment</a:t>
            </a:r>
            <a:endParaRPr lang="en-US" sz="1500" b="1" dirty="0" smtClean="0"/>
          </a:p>
          <a:p>
            <a:pPr marL="1144588" lvl="3" indent="-342900">
              <a:buFont typeface="Wingdings" pitchFamily="2" charset="2"/>
              <a:buNone/>
              <a:defRPr/>
            </a:pPr>
            <a:endParaRPr lang="en-US" sz="1500" b="1" dirty="0" smtClean="0"/>
          </a:p>
          <a:p>
            <a:pPr marL="1144588" lvl="3" indent="-342900">
              <a:buFont typeface="+mj-lt"/>
              <a:buAutoNum type="arabicPeriod"/>
              <a:defRPr/>
            </a:pPr>
            <a:endParaRPr lang="en-US" sz="1500" b="1" dirty="0" smtClean="0"/>
          </a:p>
          <a:p>
            <a:pPr marL="1144588" lvl="3" indent="-342900">
              <a:buFont typeface="Wingdings" pitchFamily="2" charset="2"/>
              <a:buNone/>
              <a:defRPr/>
            </a:pPr>
            <a:endParaRPr lang="en-US" sz="1500" b="1" dirty="0" smtClean="0"/>
          </a:p>
          <a:p>
            <a:pPr marL="1144588" lvl="3" indent="-342900">
              <a:buFont typeface="Wingdings" pitchFamily="2" charset="2"/>
              <a:buNone/>
              <a:defRPr/>
            </a:pPr>
            <a:endParaRPr lang="en-US" sz="1500" b="1" dirty="0" smtClean="0"/>
          </a:p>
          <a:p>
            <a:pPr marL="1144588" lvl="3" indent="-342900">
              <a:buFont typeface="Wingdings" pitchFamily="2" charset="2"/>
              <a:buNone/>
              <a:defRPr/>
            </a:pPr>
            <a:endParaRPr lang="en-US" sz="1500" b="1" dirty="0" smtClean="0"/>
          </a:p>
          <a:p>
            <a:pPr marL="1144588" lvl="3" indent="-342900">
              <a:buFont typeface="Wingdings" pitchFamily="2" charset="2"/>
              <a:buNone/>
              <a:defRPr/>
            </a:pPr>
            <a:endParaRPr lang="en-US" sz="1500" b="1" dirty="0" smtClean="0"/>
          </a:p>
          <a:p>
            <a:pPr marL="1144588" lvl="3" indent="-342900">
              <a:buFont typeface="Arial" pitchFamily="34" charset="0"/>
              <a:buChar char="•"/>
              <a:defRPr/>
            </a:pPr>
            <a:endParaRPr lang="en-US" sz="1500" b="1" dirty="0" smtClean="0"/>
          </a:p>
          <a:p>
            <a:pPr marL="1144588" lvl="3" indent="-342900">
              <a:buFont typeface="Arial" pitchFamily="34" charset="0"/>
              <a:buChar char="•"/>
              <a:defRPr/>
            </a:pPr>
            <a:endParaRPr lang="en-US" sz="1500" b="1" dirty="0" smtClean="0"/>
          </a:p>
          <a:p>
            <a:pPr marL="1144588" lvl="3" indent="-342900">
              <a:buFont typeface="+mj-lt"/>
              <a:buAutoNum type="arabicPeriod"/>
              <a:defRPr/>
            </a:pPr>
            <a:endParaRPr lang="en-US" sz="1500" b="1" dirty="0" smtClean="0"/>
          </a:p>
          <a:p>
            <a:pPr marL="1144588" lvl="3" indent="-342900">
              <a:buFont typeface="Arial" pitchFamily="34" charset="0"/>
              <a:buChar char="•"/>
              <a:defRPr/>
            </a:pPr>
            <a:endParaRPr lang="en-US" sz="15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Implementation Process </a:t>
            </a:r>
            <a:r>
              <a:rPr lang="en-US" sz="2000" i="1" dirty="0" smtClean="0"/>
              <a:t>(cont’d)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313" y="1570038"/>
            <a:ext cx="8207375" cy="4583112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US" sz="2400" i="1" dirty="0" smtClean="0">
                <a:solidFill>
                  <a:srgbClr val="8C54A2"/>
                </a:solidFill>
              </a:rPr>
              <a:t>When will I receive my adjustment?</a:t>
            </a:r>
            <a:endParaRPr lang="en-US" dirty="0" smtClean="0"/>
          </a:p>
          <a:p>
            <a:r>
              <a:rPr lang="en-US" dirty="0" smtClean="0"/>
              <a:t>Adjustment payroll checks will be available at noon on December 14, 2012 (effective July 1, 2012)</a:t>
            </a:r>
          </a:p>
          <a:p>
            <a:r>
              <a:rPr lang="en-US" dirty="0" smtClean="0"/>
              <a:t>The payroll dated December 21, 2012 will reflect your new base salary</a:t>
            </a:r>
          </a:p>
          <a:p>
            <a:endParaRPr lang="en-US" dirty="0" smtClean="0"/>
          </a:p>
          <a:p>
            <a:pPr algn="ctr">
              <a:spcAft>
                <a:spcPts val="1200"/>
              </a:spcAft>
            </a:pPr>
            <a:r>
              <a:rPr lang="en-US" sz="2400" i="1" dirty="0" smtClean="0">
                <a:solidFill>
                  <a:srgbClr val="8C54A2"/>
                </a:solidFill>
              </a:rPr>
              <a:t>Will my job description be updated? What about my job title?</a:t>
            </a:r>
            <a:endParaRPr lang="en-US" dirty="0" smtClean="0"/>
          </a:p>
          <a:p>
            <a:r>
              <a:rPr lang="en-US" dirty="0" smtClean="0"/>
              <a:t>Based on the information provided by you and your supervisor regarding changes to your job specification, the Department of Human Resources will update your job description. </a:t>
            </a:r>
          </a:p>
          <a:p>
            <a:r>
              <a:rPr lang="en-US" dirty="0" smtClean="0"/>
              <a:t>Beginning in January, these updates will be sent to your supervisors/managers for final review.</a:t>
            </a:r>
          </a:p>
          <a:p>
            <a:r>
              <a:rPr lang="en-US" dirty="0" smtClean="0"/>
              <a:t>Job titles may also change, however this will not change your salary or pay grade.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Questions</a:t>
            </a:r>
          </a:p>
        </p:txBody>
      </p:sp>
      <p:pic>
        <p:nvPicPr>
          <p:cNvPr id="25603" name="Picture 4" descr="MPj039883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46577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6875" y="1546225"/>
            <a:ext cx="6623050" cy="3240088"/>
          </a:xfrm>
        </p:spPr>
        <p:txBody>
          <a:bodyPr/>
          <a:lstStyle/>
          <a:p>
            <a:pPr eaLnBrk="1" hangingPunct="1"/>
            <a:r>
              <a:rPr lang="en-US" smtClean="0"/>
              <a:t>1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5072063"/>
            <a:ext cx="6551612" cy="13096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Timeline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Timeline</a:t>
            </a:r>
          </a:p>
        </p:txBody>
      </p:sp>
      <p:sp>
        <p:nvSpPr>
          <p:cNvPr id="7171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mtClean="0"/>
              <a:t>In May 2012, Hay Group began work with New Mexico Highlands University (“NMHU”) on a job classification and market salary study</a:t>
            </a:r>
          </a:p>
          <a:p>
            <a:pPr lvl="2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mtClean="0"/>
              <a:t>The goal was to ensure all of the University’s jobs were well understood and the compensation for all employees was competitive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mtClean="0"/>
              <a:t>Classification phase</a:t>
            </a:r>
          </a:p>
          <a:p>
            <a:pPr lvl="2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mtClean="0"/>
              <a:t>Employees completed update forms and reviewed the content of their jobs with their manager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mtClean="0"/>
              <a:t>Compensation phase</a:t>
            </a:r>
          </a:p>
          <a:p>
            <a:pPr lvl="2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mtClean="0"/>
              <a:t>Hay Group conducted a custom compensation survey at organizations in the Las Vegas, New Mexico area with which NMHU competes for talent</a:t>
            </a:r>
          </a:p>
          <a:p>
            <a:pPr lvl="2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mtClean="0"/>
              <a:t>This market data was supplemented with other broad-based compensation surveys</a:t>
            </a:r>
          </a:p>
          <a:p>
            <a:pPr lvl="2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mtClean="0"/>
              <a:t>Salary ranges were updated to be more consistent with the market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mtClean="0"/>
              <a:t>Today and going forward</a:t>
            </a:r>
          </a:p>
          <a:p>
            <a:pPr lvl="2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mtClean="0"/>
              <a:t>NMHU will implement the results and recommendations from this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6875" y="1546225"/>
            <a:ext cx="6623050" cy="3240088"/>
          </a:xfrm>
        </p:spPr>
        <p:txBody>
          <a:bodyPr/>
          <a:lstStyle/>
          <a:p>
            <a:pPr eaLnBrk="1" hangingPunct="1"/>
            <a:r>
              <a:rPr lang="en-US" smtClean="0"/>
              <a:t>2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5072063"/>
            <a:ext cx="6551612" cy="13096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 Process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title"/>
          </p:nvPr>
        </p:nvSpPr>
        <p:spPr>
          <a:xfrm>
            <a:off x="755650" y="261938"/>
            <a:ext cx="7550150" cy="863600"/>
          </a:xfrm>
        </p:spPr>
        <p:txBody>
          <a:bodyPr/>
          <a:lstStyle/>
          <a:p>
            <a:pPr eaLnBrk="1" hangingPunct="1"/>
            <a:r>
              <a:rPr lang="en-US" smtClean="0"/>
              <a:t>The Process - Elements of effective reward plans</a:t>
            </a:r>
          </a:p>
        </p:txBody>
      </p:sp>
      <p:pic>
        <p:nvPicPr>
          <p:cNvPr id="921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271713" y="1711325"/>
            <a:ext cx="4600575" cy="45720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Process </a:t>
            </a:r>
            <a:r>
              <a:rPr lang="en-US" sz="2000" i="1" smtClean="0">
                <a:solidFill>
                  <a:srgbClr val="FFFFFF"/>
                </a:solidFill>
              </a:rPr>
              <a:t>(cont’d)</a:t>
            </a:r>
            <a:endParaRPr lang="en-US" smtClean="0"/>
          </a:p>
        </p:txBody>
      </p:sp>
      <p:sp>
        <p:nvSpPr>
          <p:cNvPr id="10243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 eaLnBrk="1" hangingPunct="1">
              <a:spcAft>
                <a:spcPts val="600"/>
              </a:spcAft>
            </a:pPr>
            <a:r>
              <a:rPr lang="en-US" smtClean="0"/>
              <a:t>NMHU convened a committee to learn the basics of Hay Group’s work measurement methodology</a:t>
            </a:r>
          </a:p>
          <a:p>
            <a:pPr lvl="2" eaLnBrk="1" hangingPunct="1">
              <a:spcAft>
                <a:spcPts val="600"/>
              </a:spcAft>
            </a:pPr>
            <a:r>
              <a:rPr lang="en-US" smtClean="0"/>
              <a:t>Using the Option Forms as inputs, a job leveling “map” was developed to show relative job size relationships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mtClean="0"/>
              <a:t>NMHU’s base salaries were compared to the market. The following surveys were used:</a:t>
            </a:r>
          </a:p>
          <a:p>
            <a:pPr lvl="2" eaLnBrk="1" hangingPunct="1">
              <a:spcAft>
                <a:spcPts val="600"/>
              </a:spcAft>
            </a:pPr>
            <a:r>
              <a:rPr lang="en-US" smtClean="0"/>
              <a:t>New Mexico Highlands University 2012 custom compensation survey </a:t>
            </a:r>
          </a:p>
          <a:p>
            <a:pPr lvl="2" eaLnBrk="1" hangingPunct="1">
              <a:spcAft>
                <a:spcPts val="600"/>
              </a:spcAft>
            </a:pPr>
            <a:r>
              <a:rPr lang="en-US" smtClean="0"/>
              <a:t>Hay Group General Market – Professional/Managerial Total Remuneration Report</a:t>
            </a:r>
          </a:p>
          <a:p>
            <a:pPr lvl="2" eaLnBrk="1" hangingPunct="1">
              <a:spcAft>
                <a:spcPts val="600"/>
              </a:spcAft>
            </a:pPr>
            <a:r>
              <a:rPr lang="en-US" smtClean="0"/>
              <a:t>Hay Group Executive Compensation Report</a:t>
            </a:r>
          </a:p>
          <a:p>
            <a:pPr lvl="2" eaLnBrk="1" hangingPunct="1">
              <a:spcAft>
                <a:spcPts val="600"/>
              </a:spcAft>
            </a:pPr>
            <a:r>
              <a:rPr lang="en-US" smtClean="0"/>
              <a:t>Hay Group Local Area Pay Survey</a:t>
            </a:r>
          </a:p>
          <a:p>
            <a:pPr lvl="2" eaLnBrk="1" hangingPunct="1">
              <a:spcAft>
                <a:spcPts val="600"/>
              </a:spcAft>
            </a:pPr>
            <a:r>
              <a:rPr lang="en-US" smtClean="0"/>
              <a:t>CUPA  Mid-Level Administrative &amp; Professional Compensation Survey</a:t>
            </a:r>
          </a:p>
          <a:p>
            <a:pPr lvl="2" eaLnBrk="1" hangingPunct="1">
              <a:spcAft>
                <a:spcPts val="600"/>
              </a:spcAft>
            </a:pPr>
            <a:r>
              <a:rPr lang="en-US" smtClean="0"/>
              <a:t>CUPA  Administrative Compensation Survey</a:t>
            </a:r>
          </a:p>
          <a:p>
            <a:pPr lvl="3" eaLnBrk="1" hangingPunct="1">
              <a:spcAft>
                <a:spcPts val="600"/>
              </a:spcAft>
            </a:pPr>
            <a:r>
              <a:rPr lang="en-US" smtClean="0"/>
              <a:t>For both CUPA surveys, comparisons were made to universities of similar operating budget, enrollment numbers, and Carnegie classification</a:t>
            </a:r>
          </a:p>
          <a:p>
            <a:pPr lvl="1" eaLnBrk="1" hangingPunct="1">
              <a:spcAft>
                <a:spcPts val="600"/>
              </a:spcAft>
            </a:pPr>
            <a:endParaRPr lang="en-US" smtClean="0"/>
          </a:p>
          <a:p>
            <a:pPr lvl="1" eaLnBrk="1" hangingPunct="1">
              <a:spcAft>
                <a:spcPts val="600"/>
              </a:spcAft>
            </a:pPr>
            <a:endParaRPr lang="en-US" smtClean="0"/>
          </a:p>
          <a:p>
            <a:pPr eaLnBrk="1" hangingPunct="1">
              <a:spcAft>
                <a:spcPts val="600"/>
              </a:spcAft>
            </a:pPr>
            <a:endParaRPr lang="en-US" smtClean="0"/>
          </a:p>
        </p:txBody>
      </p:sp>
      <p:sp>
        <p:nvSpPr>
          <p:cNvPr id="10244" name="Text Placeholder 5"/>
          <p:cNvSpPr>
            <a:spLocks/>
          </p:cNvSpPr>
          <p:nvPr/>
        </p:nvSpPr>
        <p:spPr bwMode="auto">
          <a:xfrm>
            <a:off x="395288" y="1701800"/>
            <a:ext cx="8424862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7338" lvl="1" indent="-287338" algn="just" eaLnBrk="0" hangingPunct="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5000"/>
            </a:pPr>
            <a:endParaRPr 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Process </a:t>
            </a:r>
            <a:r>
              <a:rPr lang="en-US" sz="2000" i="1" smtClean="0"/>
              <a:t>(cont’d)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Autofit/>
          </a:bodyPr>
          <a:lstStyle/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/>
              <a:t>Nine organizations in the Las Vegas, New Mexico area were invited to participate in the custom survey</a:t>
            </a:r>
          </a:p>
          <a:p>
            <a:pPr lvl="2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/>
              <a:t>Six organizations (shown with an asterisk) contributed data to the survey:</a:t>
            </a:r>
          </a:p>
          <a:p>
            <a:pPr lvl="3" eaLnBrk="1" fontAlgn="auto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1500" dirty="0" smtClean="0"/>
              <a:t>City of Las Vegas*</a:t>
            </a:r>
          </a:p>
          <a:p>
            <a:pPr lvl="3" eaLnBrk="1" fontAlgn="auto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1500" dirty="0" smtClean="0"/>
              <a:t>State of New Mexico*</a:t>
            </a:r>
          </a:p>
          <a:p>
            <a:pPr lvl="3" eaLnBrk="1" fontAlgn="auto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1500" dirty="0" smtClean="0"/>
              <a:t>San Miguel County</a:t>
            </a:r>
          </a:p>
          <a:p>
            <a:pPr lvl="3" eaLnBrk="1" fontAlgn="auto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1500" dirty="0" smtClean="0"/>
              <a:t>Luna Community College*</a:t>
            </a:r>
          </a:p>
          <a:p>
            <a:pPr lvl="3" eaLnBrk="1" fontAlgn="auto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1500" dirty="0" smtClean="0"/>
              <a:t>East Las Vegas Schools</a:t>
            </a:r>
          </a:p>
          <a:p>
            <a:pPr lvl="3" eaLnBrk="1" fontAlgn="auto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1500" dirty="0" smtClean="0"/>
              <a:t>West Las Vegas Schools*</a:t>
            </a:r>
          </a:p>
          <a:p>
            <a:pPr lvl="3" eaLnBrk="1" fontAlgn="auto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1500" dirty="0" smtClean="0"/>
              <a:t>United World College*</a:t>
            </a:r>
          </a:p>
          <a:p>
            <a:pPr lvl="3" eaLnBrk="1" fontAlgn="auto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1500" dirty="0" smtClean="0"/>
              <a:t>Alta Vista Regional Hospital</a:t>
            </a:r>
          </a:p>
          <a:p>
            <a:pPr lvl="3" eaLnBrk="1" fontAlgn="auto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1500" dirty="0" smtClean="0"/>
              <a:t>Las Vegas Medical Center*</a:t>
            </a:r>
          </a:p>
          <a:p>
            <a:pPr marL="574675" lvl="1" indent="-574675" algn="just" fontAlgn="auto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defRPr/>
            </a:pPr>
            <a:endParaRPr lang="en-US" sz="1400" dirty="0" smtClean="0"/>
          </a:p>
          <a:p>
            <a:pPr marL="287338" lvl="1" indent="-287338" algn="just" fontAlgn="auto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defRPr/>
            </a:pPr>
            <a:endParaRPr lang="en-US" sz="1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Process </a:t>
            </a:r>
            <a:r>
              <a:rPr lang="en-US" sz="2000" i="1" smtClean="0"/>
              <a:t>(cont’d)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Autofit/>
          </a:bodyPr>
          <a:lstStyle/>
          <a:p>
            <a:pPr marL="268288" lvl="1" indent="-268288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/>
              <a:t>Positions were matched to databases by both job scope and evaluated “reference level” from the Map (reflecting the organization’s size and accountabilities for each position)</a:t>
            </a:r>
          </a:p>
          <a:p>
            <a:pPr lvl="2" eaLnBrk="1" fontAlgn="auto" hangingPunct="1">
              <a:spcAft>
                <a:spcPts val="600"/>
              </a:spcAft>
              <a:buClr>
                <a:srgbClr val="606060"/>
              </a:buClr>
              <a:defRPr/>
            </a:pPr>
            <a:r>
              <a:rPr lang="en-US" dirty="0" smtClean="0">
                <a:solidFill>
                  <a:srgbClr val="606060"/>
                </a:solidFill>
              </a:rPr>
              <a:t>The employee sample that supports the market analysis comprises 117 NMHU incumbents (31% of total employees) in 18 positions</a:t>
            </a:r>
            <a:endParaRPr lang="en-US" dirty="0" smtClean="0"/>
          </a:p>
          <a:p>
            <a:pPr marL="268288" lvl="1" indent="-268288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/>
              <a:t>All survey data was updated by an annual aging factor of 3%, and adjusted for the Las Vegas, New Mexico area</a:t>
            </a:r>
          </a:p>
          <a:p>
            <a:pPr marL="268288" lvl="1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/>
              <a:t>A salary structure and new pay ranges were developed using the market data and guided by NMHU’s compensation philosophy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y Group template 2009">
  <a:themeElements>
    <a:clrScheme name="Plum Purple">
      <a:dk1>
        <a:srgbClr val="606060"/>
      </a:dk1>
      <a:lt1>
        <a:srgbClr val="FFFFFF"/>
      </a:lt1>
      <a:dk2>
        <a:srgbClr val="8C54A2"/>
      </a:dk2>
      <a:lt2>
        <a:srgbClr val="0D1467"/>
      </a:lt2>
      <a:accent1>
        <a:srgbClr val="C7C7C7"/>
      </a:accent1>
      <a:accent2>
        <a:srgbClr val="DEDEDE"/>
      </a:accent2>
      <a:accent3>
        <a:srgbClr val="DCCCE3"/>
      </a:accent3>
      <a:accent4>
        <a:srgbClr val="C5A9D0"/>
      </a:accent4>
      <a:accent5>
        <a:srgbClr val="8C54A2"/>
      </a:accent5>
      <a:accent6>
        <a:srgbClr val="606060"/>
      </a:accent6>
      <a:hlink>
        <a:srgbClr val="8C54A2"/>
      </a:hlink>
      <a:folHlink>
        <a:srgbClr val="8C54A2"/>
      </a:folHlink>
    </a:clrScheme>
    <a:fontScheme name="HayGroup Templat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HayGroup Template Them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200" dirty="0" err="1" smtClean="0">
            <a:solidFill>
              <a:schemeClr val="bg2"/>
            </a:solidFill>
          </a:defRPr>
        </a:defPPr>
      </a:lstStyle>
    </a:txDef>
  </a:objectDefaults>
  <a:extraClrSchemeLst>
    <a:extraClrScheme>
      <a:clrScheme name="Hay Group template 2009 1">
        <a:dk1>
          <a:srgbClr val="00B7F1"/>
        </a:dk1>
        <a:lt1>
          <a:srgbClr val="FFFFFF"/>
        </a:lt1>
        <a:dk2>
          <a:srgbClr val="606060"/>
        </a:dk2>
        <a:lt2>
          <a:srgbClr val="0D1467"/>
        </a:lt2>
        <a:accent1>
          <a:srgbClr val="C7C7C7"/>
        </a:accent1>
        <a:accent2>
          <a:srgbClr val="DEDEDE"/>
        </a:accent2>
        <a:accent3>
          <a:srgbClr val="B6B6B6"/>
        </a:accent3>
        <a:accent4>
          <a:srgbClr val="DADADA"/>
        </a:accent4>
        <a:accent5>
          <a:srgbClr val="E0E0E0"/>
        </a:accent5>
        <a:accent6>
          <a:srgbClr val="C9C9C9"/>
        </a:accent6>
        <a:hlink>
          <a:srgbClr val="00B7F1"/>
        </a:hlink>
        <a:folHlink>
          <a:srgbClr val="00B7F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y Group template 2009 2">
        <a:dk1>
          <a:srgbClr val="8C54A2"/>
        </a:dk1>
        <a:lt1>
          <a:srgbClr val="FFFFFF"/>
        </a:lt1>
        <a:dk2>
          <a:srgbClr val="606060"/>
        </a:dk2>
        <a:lt2>
          <a:srgbClr val="0D1467"/>
        </a:lt2>
        <a:accent1>
          <a:srgbClr val="C7C7C7"/>
        </a:accent1>
        <a:accent2>
          <a:srgbClr val="DEDEDE"/>
        </a:accent2>
        <a:accent3>
          <a:srgbClr val="B6B6B6"/>
        </a:accent3>
        <a:accent4>
          <a:srgbClr val="DADADA"/>
        </a:accent4>
        <a:accent5>
          <a:srgbClr val="E0E0E0"/>
        </a:accent5>
        <a:accent6>
          <a:srgbClr val="C9C9C9"/>
        </a:accent6>
        <a:hlink>
          <a:srgbClr val="8C54A2"/>
        </a:hlink>
        <a:folHlink>
          <a:srgbClr val="8C54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y Group template 2009 3">
        <a:dk1>
          <a:srgbClr val="B5D333"/>
        </a:dk1>
        <a:lt1>
          <a:srgbClr val="FFFFFF"/>
        </a:lt1>
        <a:dk2>
          <a:srgbClr val="606060"/>
        </a:dk2>
        <a:lt2>
          <a:srgbClr val="0D1467"/>
        </a:lt2>
        <a:accent1>
          <a:srgbClr val="C7C7C7"/>
        </a:accent1>
        <a:accent2>
          <a:srgbClr val="DEDEDE"/>
        </a:accent2>
        <a:accent3>
          <a:srgbClr val="B6B6B6"/>
        </a:accent3>
        <a:accent4>
          <a:srgbClr val="DADADA"/>
        </a:accent4>
        <a:accent5>
          <a:srgbClr val="E0E0E0"/>
        </a:accent5>
        <a:accent6>
          <a:srgbClr val="C9C9C9"/>
        </a:accent6>
        <a:hlink>
          <a:srgbClr val="B5D333"/>
        </a:hlink>
        <a:folHlink>
          <a:srgbClr val="B5D3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y Group template 2009 4">
        <a:dk1>
          <a:srgbClr val="707814"/>
        </a:dk1>
        <a:lt1>
          <a:srgbClr val="FFFFFF"/>
        </a:lt1>
        <a:dk2>
          <a:srgbClr val="606060"/>
        </a:dk2>
        <a:lt2>
          <a:srgbClr val="0D1467"/>
        </a:lt2>
        <a:accent1>
          <a:srgbClr val="C7C7C7"/>
        </a:accent1>
        <a:accent2>
          <a:srgbClr val="DEDEDE"/>
        </a:accent2>
        <a:accent3>
          <a:srgbClr val="B6B6B6"/>
        </a:accent3>
        <a:accent4>
          <a:srgbClr val="DADADA"/>
        </a:accent4>
        <a:accent5>
          <a:srgbClr val="E0E0E0"/>
        </a:accent5>
        <a:accent6>
          <a:srgbClr val="C9C9C9"/>
        </a:accent6>
        <a:hlink>
          <a:srgbClr val="707814"/>
        </a:hlink>
        <a:folHlink>
          <a:srgbClr val="70781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y Group template 2009 5">
        <a:dk1>
          <a:srgbClr val="EC0088"/>
        </a:dk1>
        <a:lt1>
          <a:srgbClr val="FFFFFF"/>
        </a:lt1>
        <a:dk2>
          <a:srgbClr val="606060"/>
        </a:dk2>
        <a:lt2>
          <a:srgbClr val="0D1467"/>
        </a:lt2>
        <a:accent1>
          <a:srgbClr val="C7C7C7"/>
        </a:accent1>
        <a:accent2>
          <a:srgbClr val="DEDEDE"/>
        </a:accent2>
        <a:accent3>
          <a:srgbClr val="B6B6B6"/>
        </a:accent3>
        <a:accent4>
          <a:srgbClr val="DADADA"/>
        </a:accent4>
        <a:accent5>
          <a:srgbClr val="E0E0E0"/>
        </a:accent5>
        <a:accent6>
          <a:srgbClr val="C9C9C9"/>
        </a:accent6>
        <a:hlink>
          <a:srgbClr val="EC0088"/>
        </a:hlink>
        <a:folHlink>
          <a:srgbClr val="EC008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y Group template 2009 6">
        <a:dk1>
          <a:srgbClr val="F17829"/>
        </a:dk1>
        <a:lt1>
          <a:srgbClr val="FFFFFF"/>
        </a:lt1>
        <a:dk2>
          <a:srgbClr val="606060"/>
        </a:dk2>
        <a:lt2>
          <a:srgbClr val="0D1467"/>
        </a:lt2>
        <a:accent1>
          <a:srgbClr val="C7C7C7"/>
        </a:accent1>
        <a:accent2>
          <a:srgbClr val="DEDEDE"/>
        </a:accent2>
        <a:accent3>
          <a:srgbClr val="B6B6B6"/>
        </a:accent3>
        <a:accent4>
          <a:srgbClr val="DADADA"/>
        </a:accent4>
        <a:accent5>
          <a:srgbClr val="E0E0E0"/>
        </a:accent5>
        <a:accent6>
          <a:srgbClr val="C9C9C9"/>
        </a:accent6>
        <a:hlink>
          <a:srgbClr val="F17829"/>
        </a:hlink>
        <a:folHlink>
          <a:srgbClr val="F1782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y Group template 2009 7">
        <a:dk1>
          <a:srgbClr val="FFD600"/>
        </a:dk1>
        <a:lt1>
          <a:srgbClr val="FFFFFF"/>
        </a:lt1>
        <a:dk2>
          <a:srgbClr val="606060"/>
        </a:dk2>
        <a:lt2>
          <a:srgbClr val="0D1467"/>
        </a:lt2>
        <a:accent1>
          <a:srgbClr val="C7C7C7"/>
        </a:accent1>
        <a:accent2>
          <a:srgbClr val="DEDEDE"/>
        </a:accent2>
        <a:accent3>
          <a:srgbClr val="B6B6B6"/>
        </a:accent3>
        <a:accent4>
          <a:srgbClr val="DADADA"/>
        </a:accent4>
        <a:accent5>
          <a:srgbClr val="E0E0E0"/>
        </a:accent5>
        <a:accent6>
          <a:srgbClr val="C9C9C9"/>
        </a:accent6>
        <a:hlink>
          <a:srgbClr val="FFD600"/>
        </a:hlink>
        <a:folHlink>
          <a:srgbClr val="FFD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y Group template 2009 8">
        <a:dk1>
          <a:srgbClr val="D09546"/>
        </a:dk1>
        <a:lt1>
          <a:srgbClr val="FFFFFF"/>
        </a:lt1>
        <a:dk2>
          <a:srgbClr val="606060"/>
        </a:dk2>
        <a:lt2>
          <a:srgbClr val="0D1467"/>
        </a:lt2>
        <a:accent1>
          <a:srgbClr val="C7C7C7"/>
        </a:accent1>
        <a:accent2>
          <a:srgbClr val="DEDEDE"/>
        </a:accent2>
        <a:accent3>
          <a:srgbClr val="B6B6B6"/>
        </a:accent3>
        <a:accent4>
          <a:srgbClr val="DADADA"/>
        </a:accent4>
        <a:accent5>
          <a:srgbClr val="E0E0E0"/>
        </a:accent5>
        <a:accent6>
          <a:srgbClr val="C9C9C9"/>
        </a:accent6>
        <a:hlink>
          <a:srgbClr val="D09546"/>
        </a:hlink>
        <a:folHlink>
          <a:srgbClr val="D095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y Group template 2009 9">
        <a:dk1>
          <a:srgbClr val="D92131"/>
        </a:dk1>
        <a:lt1>
          <a:srgbClr val="FFFFFF"/>
        </a:lt1>
        <a:dk2>
          <a:srgbClr val="606060"/>
        </a:dk2>
        <a:lt2>
          <a:srgbClr val="0D1467"/>
        </a:lt2>
        <a:accent1>
          <a:srgbClr val="C7C7C7"/>
        </a:accent1>
        <a:accent2>
          <a:srgbClr val="DEDEDE"/>
        </a:accent2>
        <a:accent3>
          <a:srgbClr val="B6B6B6"/>
        </a:accent3>
        <a:accent4>
          <a:srgbClr val="DADADA"/>
        </a:accent4>
        <a:accent5>
          <a:srgbClr val="E0E0E0"/>
        </a:accent5>
        <a:accent6>
          <a:srgbClr val="C9C9C9"/>
        </a:accent6>
        <a:hlink>
          <a:srgbClr val="D92131"/>
        </a:hlink>
        <a:folHlink>
          <a:srgbClr val="D9213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Hay Group template 2009</Template>
  <TotalTime>6890</TotalTime>
  <Words>1270</Words>
  <Application>Microsoft Office PowerPoint</Application>
  <PresentationFormat>On-screen Show (4:3)</PresentationFormat>
  <Paragraphs>158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Hay Group template 2009</vt:lpstr>
      <vt:lpstr>New Mexico Highlands University</vt:lpstr>
      <vt:lpstr>Our Agenda for Today</vt:lpstr>
      <vt:lpstr>1</vt:lpstr>
      <vt:lpstr>Timeline</vt:lpstr>
      <vt:lpstr>2</vt:lpstr>
      <vt:lpstr>The Process - Elements of effective reward plans</vt:lpstr>
      <vt:lpstr> The Process (cont’d)</vt:lpstr>
      <vt:lpstr>The Process (cont’d)</vt:lpstr>
      <vt:lpstr>The Process (cont’d)</vt:lpstr>
      <vt:lpstr>3</vt:lpstr>
      <vt:lpstr>Market Analysis</vt:lpstr>
      <vt:lpstr>Market Analysis (cont’d)</vt:lpstr>
      <vt:lpstr>4</vt:lpstr>
      <vt:lpstr>Results and Next Steps</vt:lpstr>
      <vt:lpstr>Salary Structure</vt:lpstr>
      <vt:lpstr>NMHU’s Investment</vt:lpstr>
      <vt:lpstr>Slide 17</vt:lpstr>
      <vt:lpstr>NMHU’s Investment (cont’d)</vt:lpstr>
      <vt:lpstr>NMHU’s Investment (cont’d)</vt:lpstr>
      <vt:lpstr>Implementation Process</vt:lpstr>
      <vt:lpstr>      Implementation Process (cont’d)</vt:lpstr>
      <vt:lpstr>Your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Nebraska Medical Center</dc:title>
  <dc:creator>Lisa Bailey</dc:creator>
  <cp:lastModifiedBy>NMHU</cp:lastModifiedBy>
  <cp:revision>824</cp:revision>
  <dcterms:created xsi:type="dcterms:W3CDTF">2010-03-04T20:55:58Z</dcterms:created>
  <dcterms:modified xsi:type="dcterms:W3CDTF">2012-12-19T00:42:01Z</dcterms:modified>
</cp:coreProperties>
</file>